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modernComment_114_0.xml" ContentType="application/vnd.ms-powerpoint.comment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42"/>
  </p:notesMasterIdLst>
  <p:sldIdLst>
    <p:sldId id="265" r:id="rId2"/>
    <p:sldId id="257" r:id="rId3"/>
    <p:sldId id="266" r:id="rId4"/>
    <p:sldId id="291" r:id="rId5"/>
    <p:sldId id="310" r:id="rId6"/>
    <p:sldId id="303" r:id="rId7"/>
    <p:sldId id="295" r:id="rId8"/>
    <p:sldId id="296" r:id="rId9"/>
    <p:sldId id="316" r:id="rId10"/>
    <p:sldId id="311" r:id="rId11"/>
    <p:sldId id="312" r:id="rId12"/>
    <p:sldId id="314" r:id="rId13"/>
    <p:sldId id="313" r:id="rId14"/>
    <p:sldId id="315" r:id="rId15"/>
    <p:sldId id="293" r:id="rId16"/>
    <p:sldId id="300" r:id="rId17"/>
    <p:sldId id="299" r:id="rId18"/>
    <p:sldId id="268" r:id="rId19"/>
    <p:sldId id="269" r:id="rId20"/>
    <p:sldId id="294" r:id="rId21"/>
    <p:sldId id="271" r:id="rId22"/>
    <p:sldId id="305" r:id="rId23"/>
    <p:sldId id="306" r:id="rId24"/>
    <p:sldId id="307" r:id="rId25"/>
    <p:sldId id="277" r:id="rId26"/>
    <p:sldId id="288" r:id="rId27"/>
    <p:sldId id="285" r:id="rId28"/>
    <p:sldId id="309" r:id="rId29"/>
    <p:sldId id="267" r:id="rId30"/>
    <p:sldId id="292" r:id="rId31"/>
    <p:sldId id="280" r:id="rId32"/>
    <p:sldId id="272" r:id="rId33"/>
    <p:sldId id="273" r:id="rId34"/>
    <p:sldId id="274" r:id="rId35"/>
    <p:sldId id="275" r:id="rId36"/>
    <p:sldId id="276" r:id="rId37"/>
    <p:sldId id="282" r:id="rId38"/>
    <p:sldId id="283" r:id="rId39"/>
    <p:sldId id="289" r:id="rId40"/>
    <p:sldId id="287" r:id="rId41"/>
  </p:sldIdLst>
  <p:sldSz cx="9144000" cy="5143500" type="screen16x9"/>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1935">
          <p15:clr>
            <a:srgbClr val="A4A3A4"/>
          </p15:clr>
        </p15:guide>
        <p15:guide id="2" pos="5568" userDrawn="1">
          <p15:clr>
            <a:srgbClr val="A4A3A4"/>
          </p15:clr>
        </p15:guide>
        <p15:guide id="3" orient="horz" pos="419">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8BA320-CB52-0CD6-186F-5CD641AC0558}" name="Cherisa Martin" initials="CM" userId="S::cmartin@smithbucklin.com::fea20b8f-153c-4898-9569-6e54f2de877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FDF4"/>
    <a:srgbClr val="FBC342"/>
    <a:srgbClr val="F15A27"/>
    <a:srgbClr val="034042"/>
    <a:srgbClr val="E4BD24"/>
    <a:srgbClr val="00334A"/>
    <a:srgbClr val="64A7B0"/>
    <a:srgbClr val="6B4867"/>
    <a:srgbClr val="0BAAE2"/>
    <a:srgbClr val="80C0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70073" autoAdjust="0"/>
  </p:normalViewPr>
  <p:slideViewPr>
    <p:cSldViewPr snapToGrid="0" snapToObjects="1">
      <p:cViewPr varScale="1">
        <p:scale>
          <a:sx n="69" d="100"/>
          <a:sy n="69" d="100"/>
        </p:scale>
        <p:origin x="1236" y="40"/>
      </p:cViewPr>
      <p:guideLst>
        <p:guide orient="horz" pos="1935"/>
        <p:guide pos="5568"/>
        <p:guide orient="horz" pos="41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omments/modernComment_114_0.xml><?xml version="1.0" encoding="utf-8"?>
<p188:cmLst xmlns:a="http://schemas.openxmlformats.org/drawingml/2006/main" xmlns:r="http://schemas.openxmlformats.org/officeDocument/2006/relationships" xmlns:p188="http://schemas.microsoft.com/office/powerpoint/2018/8/main">
  <p188:cm id="{40D462F2-A365-465A-9B46-2B4F647A1615}" authorId="{D48BA320-CB52-0CD6-186F-5CD641AC0558}" status="resolved" created="2026-08-31T20:57:08.010" complete="100000">
    <ac:txMkLst xmlns:ac="http://schemas.microsoft.com/office/drawing/2013/main/command">
      <pc:docMk xmlns:pc="http://schemas.microsoft.com/office/powerpoint/2013/main/command"/>
      <pc:sldMk xmlns:pc="http://schemas.microsoft.com/office/powerpoint/2013/main/command" cId="0" sldId="276"/>
      <ac:spMk id="3" creationId="{E43AAA4F-222E-050E-93FA-F430CE538FA9}"/>
      <ac:txMk cp="443">
        <ac:context len="487" hash="1363793587"/>
      </ac:txMk>
    </ac:txMkLst>
    <p188:pos x="5148037" y="3000896"/>
    <p188:txBody>
      <a:bodyPr/>
      <a:lstStyle/>
      <a:p>
        <a:r>
          <a:rPr lang="en-US"/>
          <a:t>Kings Entertainment</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svg"/><Relationship Id="rId1" Type="http://schemas.openxmlformats.org/officeDocument/2006/relationships/image" Target="../media/image26.svg"/><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diagrams/_rels/data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image" Target="../media/image39.svg"/></Relationships>
</file>

<file path=ppt/diagrams/_rels/data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diagrams/_rels/drawing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svg"/><Relationship Id="rId1" Type="http://schemas.openxmlformats.org/officeDocument/2006/relationships/image" Target="../media/image26.svg"/><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image" Target="../media/image3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26A7AD-D1B9-4D25-A981-84F5E375C1A9}" type="doc">
      <dgm:prSet loTypeId="urn:microsoft.com/office/officeart/2018/2/layout/IconLabelList" loCatId="icon" qsTypeId="urn:microsoft.com/office/officeart/2005/8/quickstyle/simple1#1" qsCatId="simple" csTypeId="urn:microsoft.com/office/officeart/2005/8/colors/accent1_2#1" csCatId="accent1" phldr="1"/>
      <dgm:spPr/>
      <dgm:t>
        <a:bodyPr/>
        <a:lstStyle/>
        <a:p>
          <a:endParaRPr lang="en-US"/>
        </a:p>
      </dgm:t>
    </dgm:pt>
    <dgm:pt modelId="{D486BFAC-0902-4CBC-8CE1-6DA7DE0F405E}">
      <dgm:prSet/>
      <dgm:spPr/>
      <dgm:t>
        <a:bodyPr/>
        <a:lstStyle/>
        <a:p>
          <a:r>
            <a:rPr lang="en-US" dirty="0"/>
            <a:t>Attended ASBMR First Time Attendees Seminar!</a:t>
          </a:r>
        </a:p>
      </dgm:t>
    </dgm:pt>
    <dgm:pt modelId="{AC9795BB-604E-47E5-9CA7-A967D3AA9415}" type="parTrans" cxnId="{9CF07264-665D-4A05-A0E2-ECAB5E38D156}">
      <dgm:prSet/>
      <dgm:spPr/>
      <dgm:t>
        <a:bodyPr/>
        <a:lstStyle/>
        <a:p>
          <a:endParaRPr lang="en-US"/>
        </a:p>
      </dgm:t>
    </dgm:pt>
    <dgm:pt modelId="{25935019-1377-4991-9F68-90E4613EAB31}" type="sibTrans" cxnId="{9CF07264-665D-4A05-A0E2-ECAB5E38D156}">
      <dgm:prSet/>
      <dgm:spPr/>
      <dgm:t>
        <a:bodyPr/>
        <a:lstStyle/>
        <a:p>
          <a:endParaRPr lang="en-US"/>
        </a:p>
      </dgm:t>
    </dgm:pt>
    <dgm:pt modelId="{12F30452-D51A-4758-BCA3-C14E2054CE84}">
      <dgm:prSet/>
      <dgm:spPr/>
      <dgm:t>
        <a:bodyPr/>
        <a:lstStyle/>
        <a:p>
          <a:r>
            <a:rPr lang="en-US" dirty="0"/>
            <a:t>Prepared Micro- and mini-elevator pitches </a:t>
          </a:r>
        </a:p>
      </dgm:t>
    </dgm:pt>
    <dgm:pt modelId="{043F1969-9F88-49E3-9A5B-551E94E0B0E0}" type="parTrans" cxnId="{D38CEE43-89E4-45D1-A72C-FFFFFB58685E}">
      <dgm:prSet/>
      <dgm:spPr/>
      <dgm:t>
        <a:bodyPr/>
        <a:lstStyle/>
        <a:p>
          <a:endParaRPr lang="en-US"/>
        </a:p>
      </dgm:t>
    </dgm:pt>
    <dgm:pt modelId="{C7D62B2D-B816-4125-A76F-1B5F1679F9D1}" type="sibTrans" cxnId="{D38CEE43-89E4-45D1-A72C-FFFFFB58685E}">
      <dgm:prSet/>
      <dgm:spPr/>
      <dgm:t>
        <a:bodyPr/>
        <a:lstStyle/>
        <a:p>
          <a:endParaRPr lang="en-US"/>
        </a:p>
      </dgm:t>
    </dgm:pt>
    <dgm:pt modelId="{94C24B3B-A1E6-49F1-88CE-E337C86264D0}">
      <dgm:prSet/>
      <dgm:spPr/>
      <dgm:t>
        <a:bodyPr/>
        <a:lstStyle/>
        <a:p>
          <a:r>
            <a:rPr lang="en-US" dirty="0"/>
            <a:t>Set up social media accounts and followed ASBMR</a:t>
          </a:r>
        </a:p>
      </dgm:t>
    </dgm:pt>
    <dgm:pt modelId="{9240E227-112F-4CBB-A2F9-A08A3921F4B1}" type="parTrans" cxnId="{CB8FD678-1557-42F0-B909-967A14AED891}">
      <dgm:prSet/>
      <dgm:spPr/>
      <dgm:t>
        <a:bodyPr/>
        <a:lstStyle/>
        <a:p>
          <a:endParaRPr lang="en-US"/>
        </a:p>
      </dgm:t>
    </dgm:pt>
    <dgm:pt modelId="{E634177A-E2F8-40D5-AECF-94DAA9CEDD9D}" type="sibTrans" cxnId="{CB8FD678-1557-42F0-B909-967A14AED891}">
      <dgm:prSet/>
      <dgm:spPr/>
      <dgm:t>
        <a:bodyPr/>
        <a:lstStyle/>
        <a:p>
          <a:endParaRPr lang="en-US"/>
        </a:p>
      </dgm:t>
    </dgm:pt>
    <dgm:pt modelId="{6A2ACB64-2FAC-4941-8DDB-7A454120E7CA}">
      <dgm:prSet/>
      <dgm:spPr/>
      <dgm:t>
        <a:bodyPr/>
        <a:lstStyle/>
        <a:p>
          <a:r>
            <a:rPr lang="en-US" dirty="0"/>
            <a:t>Email PIs/peers to meet at ASBMR and set up meetings</a:t>
          </a:r>
        </a:p>
      </dgm:t>
    </dgm:pt>
    <dgm:pt modelId="{F1CE5C27-4C44-4C50-A705-DC3AE3A4A047}" type="parTrans" cxnId="{D94DB648-2C1D-492F-B3F0-20037D721267}">
      <dgm:prSet/>
      <dgm:spPr/>
      <dgm:t>
        <a:bodyPr/>
        <a:lstStyle/>
        <a:p>
          <a:endParaRPr lang="en-US"/>
        </a:p>
      </dgm:t>
    </dgm:pt>
    <dgm:pt modelId="{ADBC2EB4-148C-48BF-9169-CE8F4DCB20AB}" type="sibTrans" cxnId="{D94DB648-2C1D-492F-B3F0-20037D721267}">
      <dgm:prSet/>
      <dgm:spPr/>
      <dgm:t>
        <a:bodyPr/>
        <a:lstStyle/>
        <a:p>
          <a:endParaRPr lang="en-US"/>
        </a:p>
      </dgm:t>
    </dgm:pt>
    <dgm:pt modelId="{4BB554AF-61AB-484C-96F7-B5A6B4A5AAF3}">
      <dgm:prSet/>
      <dgm:spPr/>
      <dgm:t>
        <a:bodyPr/>
        <a:lstStyle/>
        <a:p>
          <a:r>
            <a:rPr lang="en-US" dirty="0"/>
            <a:t>Discovered a place to grab a coffee or food with new friends</a:t>
          </a:r>
        </a:p>
      </dgm:t>
    </dgm:pt>
    <dgm:pt modelId="{B160E97D-E09C-40AD-9D26-35497EB93D93}" type="parTrans" cxnId="{A91F4664-5161-49D4-8E1D-E9FCB3D745FA}">
      <dgm:prSet/>
      <dgm:spPr/>
      <dgm:t>
        <a:bodyPr/>
        <a:lstStyle/>
        <a:p>
          <a:endParaRPr lang="en-US"/>
        </a:p>
      </dgm:t>
    </dgm:pt>
    <dgm:pt modelId="{1CFA25A7-D707-48BF-A4BE-E9F4502E525A}" type="sibTrans" cxnId="{A91F4664-5161-49D4-8E1D-E9FCB3D745FA}">
      <dgm:prSet/>
      <dgm:spPr/>
      <dgm:t>
        <a:bodyPr/>
        <a:lstStyle/>
        <a:p>
          <a:endParaRPr lang="en-US"/>
        </a:p>
      </dgm:t>
    </dgm:pt>
    <dgm:pt modelId="{C6CD8473-0556-40DD-A352-2C8080A3A40F}">
      <dgm:prSet/>
      <dgm:spPr/>
      <dgm:t>
        <a:bodyPr/>
        <a:lstStyle/>
        <a:p>
          <a:r>
            <a:rPr lang="en-US"/>
            <a:t>Chat with someone in the ESI Lounge about Career Development</a:t>
          </a:r>
        </a:p>
      </dgm:t>
    </dgm:pt>
    <dgm:pt modelId="{E4323322-6724-4336-A447-F96B10FDF448}" type="parTrans" cxnId="{67A1B23F-41CC-49AF-B87B-34585C2EEE71}">
      <dgm:prSet/>
      <dgm:spPr/>
      <dgm:t>
        <a:bodyPr/>
        <a:lstStyle/>
        <a:p>
          <a:endParaRPr lang="en-US"/>
        </a:p>
      </dgm:t>
    </dgm:pt>
    <dgm:pt modelId="{71BA43B2-C78E-4863-BA76-9197C42C657D}" type="sibTrans" cxnId="{67A1B23F-41CC-49AF-B87B-34585C2EEE71}">
      <dgm:prSet/>
      <dgm:spPr/>
      <dgm:t>
        <a:bodyPr/>
        <a:lstStyle/>
        <a:p>
          <a:endParaRPr lang="en-US"/>
        </a:p>
      </dgm:t>
    </dgm:pt>
    <dgm:pt modelId="{5D9BD3F4-93CD-4706-8305-B7BB5F239938}">
      <dgm:prSet/>
      <dgm:spPr/>
      <dgm:t>
        <a:bodyPr/>
        <a:lstStyle/>
        <a:p>
          <a:r>
            <a:rPr lang="en-US" dirty="0"/>
            <a:t>Explored the city with new friends</a:t>
          </a:r>
        </a:p>
      </dgm:t>
    </dgm:pt>
    <dgm:pt modelId="{3F728E87-80D6-446C-80C7-166A63D15682}" type="parTrans" cxnId="{6EB44D29-4FA8-496C-8485-2F622EBAE8A1}">
      <dgm:prSet/>
      <dgm:spPr/>
      <dgm:t>
        <a:bodyPr/>
        <a:lstStyle/>
        <a:p>
          <a:endParaRPr lang="en-US"/>
        </a:p>
      </dgm:t>
    </dgm:pt>
    <dgm:pt modelId="{396B5F31-A5D7-4DF6-A37E-FF85B4E7150F}" type="sibTrans" cxnId="{6EB44D29-4FA8-496C-8485-2F622EBAE8A1}">
      <dgm:prSet/>
      <dgm:spPr/>
      <dgm:t>
        <a:bodyPr/>
        <a:lstStyle/>
        <a:p>
          <a:endParaRPr lang="en-US"/>
        </a:p>
      </dgm:t>
    </dgm:pt>
    <dgm:pt modelId="{31FD2C60-6E7B-4AD6-8062-29AD584E64BD}">
      <dgm:prSet/>
      <dgm:spPr/>
      <dgm:t>
        <a:bodyPr/>
        <a:lstStyle/>
        <a:p>
          <a:r>
            <a:rPr lang="en-US" dirty="0"/>
            <a:t>Go to ASBMR networking events</a:t>
          </a:r>
        </a:p>
      </dgm:t>
    </dgm:pt>
    <dgm:pt modelId="{8DA035DE-E2EE-4B27-B760-40DAD8F1C254}" type="parTrans" cxnId="{95CA412F-64A9-47C1-AE3E-5824CD5DB5DB}">
      <dgm:prSet/>
      <dgm:spPr/>
      <dgm:t>
        <a:bodyPr/>
        <a:lstStyle/>
        <a:p>
          <a:endParaRPr lang="en-US"/>
        </a:p>
      </dgm:t>
    </dgm:pt>
    <dgm:pt modelId="{2D1F4963-7843-4CF7-BFF8-C675FCF1E1F4}" type="sibTrans" cxnId="{95CA412F-64A9-47C1-AE3E-5824CD5DB5DB}">
      <dgm:prSet/>
      <dgm:spPr/>
      <dgm:t>
        <a:bodyPr/>
        <a:lstStyle/>
        <a:p>
          <a:endParaRPr lang="en-US"/>
        </a:p>
      </dgm:t>
    </dgm:pt>
    <dgm:pt modelId="{5EBB1F9F-6CA7-423F-BE6B-912C346AF330}" type="pres">
      <dgm:prSet presAssocID="{7426A7AD-D1B9-4D25-A981-84F5E375C1A9}" presName="root" presStyleCnt="0">
        <dgm:presLayoutVars>
          <dgm:dir/>
          <dgm:resizeHandles val="exact"/>
        </dgm:presLayoutVars>
      </dgm:prSet>
      <dgm:spPr/>
    </dgm:pt>
    <dgm:pt modelId="{DD9B720E-EC51-4734-B56A-900F5EBFCC1D}" type="pres">
      <dgm:prSet presAssocID="{D486BFAC-0902-4CBC-8CE1-6DA7DE0F405E}" presName="compNode" presStyleCnt="0"/>
      <dgm:spPr/>
    </dgm:pt>
    <dgm:pt modelId="{5B6708C4-4938-4CE0-B587-7031C3FBAAA4}" type="pres">
      <dgm:prSet presAssocID="{D486BFAC-0902-4CBC-8CE1-6DA7DE0F405E}" presName="iconRect" presStyleLbl="node1" presStyleIdx="0"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Teacher"/>
        </a:ext>
      </dgm:extLst>
    </dgm:pt>
    <dgm:pt modelId="{6E20C55D-34F3-41A4-9E68-F58E6B0FC3CA}" type="pres">
      <dgm:prSet presAssocID="{D486BFAC-0902-4CBC-8CE1-6DA7DE0F405E}" presName="spaceRect" presStyleCnt="0"/>
      <dgm:spPr/>
    </dgm:pt>
    <dgm:pt modelId="{AC1E143A-81ED-402E-BF64-D24AE64B5348}" type="pres">
      <dgm:prSet presAssocID="{D486BFAC-0902-4CBC-8CE1-6DA7DE0F405E}" presName="textRect" presStyleLbl="revTx" presStyleIdx="0" presStyleCnt="8">
        <dgm:presLayoutVars>
          <dgm:chMax val="1"/>
          <dgm:chPref val="1"/>
        </dgm:presLayoutVars>
      </dgm:prSet>
      <dgm:spPr/>
    </dgm:pt>
    <dgm:pt modelId="{5E220D6D-4A7E-41EF-B25E-DFDE4BBAA9B8}" type="pres">
      <dgm:prSet presAssocID="{25935019-1377-4991-9F68-90E4613EAB31}" presName="sibTrans" presStyleCnt="0"/>
      <dgm:spPr/>
    </dgm:pt>
    <dgm:pt modelId="{1D98D33B-AFE4-4A6A-9B7D-3D1735F1F82D}" type="pres">
      <dgm:prSet presAssocID="{12F30452-D51A-4758-BCA3-C14E2054CE84}" presName="compNode" presStyleCnt="0"/>
      <dgm:spPr/>
    </dgm:pt>
    <dgm:pt modelId="{D197399A-4667-49D4-A2C2-C84704750345}" type="pres">
      <dgm:prSet presAssocID="{12F30452-D51A-4758-BCA3-C14E2054CE84}" presName="iconRect" presStyleLbl="node1" presStyleIdx="1"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seball"/>
        </a:ext>
      </dgm:extLst>
    </dgm:pt>
    <dgm:pt modelId="{73E4FB2D-4BFB-47C8-B489-A9ED2ACC063C}" type="pres">
      <dgm:prSet presAssocID="{12F30452-D51A-4758-BCA3-C14E2054CE84}" presName="spaceRect" presStyleCnt="0"/>
      <dgm:spPr/>
    </dgm:pt>
    <dgm:pt modelId="{7230E2C6-F7CA-4217-BFD8-30726329D420}" type="pres">
      <dgm:prSet presAssocID="{12F30452-D51A-4758-BCA3-C14E2054CE84}" presName="textRect" presStyleLbl="revTx" presStyleIdx="1" presStyleCnt="8">
        <dgm:presLayoutVars>
          <dgm:chMax val="1"/>
          <dgm:chPref val="1"/>
        </dgm:presLayoutVars>
      </dgm:prSet>
      <dgm:spPr/>
    </dgm:pt>
    <dgm:pt modelId="{61BD8BCC-A2A1-45C8-8C0C-7BC61F004E73}" type="pres">
      <dgm:prSet presAssocID="{C7D62B2D-B816-4125-A76F-1B5F1679F9D1}" presName="sibTrans" presStyleCnt="0"/>
      <dgm:spPr/>
    </dgm:pt>
    <dgm:pt modelId="{9FEDA70D-60C8-4AE0-8EE3-D19BA89C2648}" type="pres">
      <dgm:prSet presAssocID="{94C24B3B-A1E6-49F1-88CE-E337C86264D0}" presName="compNode" presStyleCnt="0"/>
      <dgm:spPr/>
    </dgm:pt>
    <dgm:pt modelId="{3BCE6730-DF49-48CC-8794-DA9CBBC2F517}" type="pres">
      <dgm:prSet presAssocID="{94C24B3B-A1E6-49F1-88CE-E337C86264D0}" presName="iconRect" presStyleLbl="node1" presStyleIdx="2"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eckmark"/>
        </a:ext>
      </dgm:extLst>
    </dgm:pt>
    <dgm:pt modelId="{F1E647FE-9F56-4AA3-B733-FDB9C3BFF183}" type="pres">
      <dgm:prSet presAssocID="{94C24B3B-A1E6-49F1-88CE-E337C86264D0}" presName="spaceRect" presStyleCnt="0"/>
      <dgm:spPr/>
    </dgm:pt>
    <dgm:pt modelId="{05A27477-04D3-4C98-B64A-3E3494066D03}" type="pres">
      <dgm:prSet presAssocID="{94C24B3B-A1E6-49F1-88CE-E337C86264D0}" presName="textRect" presStyleLbl="revTx" presStyleIdx="2" presStyleCnt="8">
        <dgm:presLayoutVars>
          <dgm:chMax val="1"/>
          <dgm:chPref val="1"/>
        </dgm:presLayoutVars>
      </dgm:prSet>
      <dgm:spPr/>
    </dgm:pt>
    <dgm:pt modelId="{8F9E5602-21B1-43FC-897C-FB0450DCA9FE}" type="pres">
      <dgm:prSet presAssocID="{E634177A-E2F8-40D5-AECF-94DAA9CEDD9D}" presName="sibTrans" presStyleCnt="0"/>
      <dgm:spPr/>
    </dgm:pt>
    <dgm:pt modelId="{7DB3D479-5CF6-4A84-96CD-DA3A663D23B7}" type="pres">
      <dgm:prSet presAssocID="{6A2ACB64-2FAC-4941-8DDB-7A454120E7CA}" presName="compNode" presStyleCnt="0"/>
      <dgm:spPr/>
    </dgm:pt>
    <dgm:pt modelId="{865270AF-74D8-424B-8108-65C448CA7428}" type="pres">
      <dgm:prSet presAssocID="{6A2ACB64-2FAC-4941-8DDB-7A454120E7CA}" presName="iconRect" presStyleLbl="node1" presStyleIdx="3"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480CFE8C-803C-49B0-ACF4-EF93FE473480}" type="pres">
      <dgm:prSet presAssocID="{6A2ACB64-2FAC-4941-8DDB-7A454120E7CA}" presName="spaceRect" presStyleCnt="0"/>
      <dgm:spPr/>
    </dgm:pt>
    <dgm:pt modelId="{A5B074F2-BB0C-4871-A37F-18AE699E1461}" type="pres">
      <dgm:prSet presAssocID="{6A2ACB64-2FAC-4941-8DDB-7A454120E7CA}" presName="textRect" presStyleLbl="revTx" presStyleIdx="3" presStyleCnt="8">
        <dgm:presLayoutVars>
          <dgm:chMax val="1"/>
          <dgm:chPref val="1"/>
        </dgm:presLayoutVars>
      </dgm:prSet>
      <dgm:spPr/>
    </dgm:pt>
    <dgm:pt modelId="{81BA88A5-5DF8-4BE3-9C98-13208CEEE01C}" type="pres">
      <dgm:prSet presAssocID="{ADBC2EB4-148C-48BF-9169-CE8F4DCB20AB}" presName="sibTrans" presStyleCnt="0"/>
      <dgm:spPr/>
    </dgm:pt>
    <dgm:pt modelId="{2AA52E22-7968-44C4-A9AC-44CA62A1A14F}" type="pres">
      <dgm:prSet presAssocID="{4BB554AF-61AB-484C-96F7-B5A6B4A5AAF3}" presName="compNode" presStyleCnt="0"/>
      <dgm:spPr/>
    </dgm:pt>
    <dgm:pt modelId="{D8EFC9AC-A142-4082-84DD-EE5C34185811}" type="pres">
      <dgm:prSet presAssocID="{4BB554AF-61AB-484C-96F7-B5A6B4A5AAF3}" presName="iconRect" presStyleLbl="node1" presStyleIdx="4"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offee"/>
        </a:ext>
      </dgm:extLst>
    </dgm:pt>
    <dgm:pt modelId="{ED68ACA4-DDBD-4DAF-A9B3-9E87B06F171D}" type="pres">
      <dgm:prSet presAssocID="{4BB554AF-61AB-484C-96F7-B5A6B4A5AAF3}" presName="spaceRect" presStyleCnt="0"/>
      <dgm:spPr/>
    </dgm:pt>
    <dgm:pt modelId="{4698BF6E-63A0-4112-9A66-3548431193A9}" type="pres">
      <dgm:prSet presAssocID="{4BB554AF-61AB-484C-96F7-B5A6B4A5AAF3}" presName="textRect" presStyleLbl="revTx" presStyleIdx="4" presStyleCnt="8">
        <dgm:presLayoutVars>
          <dgm:chMax val="1"/>
          <dgm:chPref val="1"/>
        </dgm:presLayoutVars>
      </dgm:prSet>
      <dgm:spPr/>
    </dgm:pt>
    <dgm:pt modelId="{93ACA75A-FAF9-4BBA-A536-6716C322EEB5}" type="pres">
      <dgm:prSet presAssocID="{1CFA25A7-D707-48BF-A4BE-E9F4502E525A}" presName="sibTrans" presStyleCnt="0"/>
      <dgm:spPr/>
    </dgm:pt>
    <dgm:pt modelId="{3C0B11C7-06E6-4B19-B5C0-AACE4A474C50}" type="pres">
      <dgm:prSet presAssocID="{C6CD8473-0556-40DD-A352-2C8080A3A40F}" presName="compNode" presStyleCnt="0"/>
      <dgm:spPr/>
    </dgm:pt>
    <dgm:pt modelId="{26FAFB64-B129-4B2E-B84C-B16172A6F97F}" type="pres">
      <dgm:prSet presAssocID="{C6CD8473-0556-40DD-A352-2C8080A3A40F}" presName="iconRect" presStyleLbl="node1" presStyleIdx="5"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
        </a:ext>
      </dgm:extLst>
    </dgm:pt>
    <dgm:pt modelId="{41D55531-412D-4C17-AA78-E97C724558CA}" type="pres">
      <dgm:prSet presAssocID="{C6CD8473-0556-40DD-A352-2C8080A3A40F}" presName="spaceRect" presStyleCnt="0"/>
      <dgm:spPr/>
    </dgm:pt>
    <dgm:pt modelId="{330986E0-B53E-44AA-AEE5-ED518733386F}" type="pres">
      <dgm:prSet presAssocID="{C6CD8473-0556-40DD-A352-2C8080A3A40F}" presName="textRect" presStyleLbl="revTx" presStyleIdx="5" presStyleCnt="8">
        <dgm:presLayoutVars>
          <dgm:chMax val="1"/>
          <dgm:chPref val="1"/>
        </dgm:presLayoutVars>
      </dgm:prSet>
      <dgm:spPr/>
    </dgm:pt>
    <dgm:pt modelId="{292F4467-8A19-4FA6-A9C3-7FC026850222}" type="pres">
      <dgm:prSet presAssocID="{71BA43B2-C78E-4863-BA76-9197C42C657D}" presName="sibTrans" presStyleCnt="0"/>
      <dgm:spPr/>
    </dgm:pt>
    <dgm:pt modelId="{B0462CD1-6850-4667-9D80-4F73C85465EC}" type="pres">
      <dgm:prSet presAssocID="{5D9BD3F4-93CD-4706-8305-B7BB5F239938}" presName="compNode" presStyleCnt="0"/>
      <dgm:spPr/>
    </dgm:pt>
    <dgm:pt modelId="{F3A1AB9A-079B-4087-BD6E-F6868AE90253}" type="pres">
      <dgm:prSet presAssocID="{5D9BD3F4-93CD-4706-8305-B7BB5F239938}" presName="iconRect" presStyleLbl="node1" presStyleIdx="6"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City"/>
        </a:ext>
      </dgm:extLst>
    </dgm:pt>
    <dgm:pt modelId="{2DB1C105-AAF1-44FD-8E91-DBE9FA2094B4}" type="pres">
      <dgm:prSet presAssocID="{5D9BD3F4-93CD-4706-8305-B7BB5F239938}" presName="spaceRect" presStyleCnt="0"/>
      <dgm:spPr/>
    </dgm:pt>
    <dgm:pt modelId="{F53949BC-7FE2-47C8-B0F2-6FB775BFA619}" type="pres">
      <dgm:prSet presAssocID="{5D9BD3F4-93CD-4706-8305-B7BB5F239938}" presName="textRect" presStyleLbl="revTx" presStyleIdx="6" presStyleCnt="8">
        <dgm:presLayoutVars>
          <dgm:chMax val="1"/>
          <dgm:chPref val="1"/>
        </dgm:presLayoutVars>
      </dgm:prSet>
      <dgm:spPr/>
    </dgm:pt>
    <dgm:pt modelId="{BAD4C446-2965-485D-9FAA-DFFFF6EB60B2}" type="pres">
      <dgm:prSet presAssocID="{396B5F31-A5D7-4DF6-A37E-FF85B4E7150F}" presName="sibTrans" presStyleCnt="0"/>
      <dgm:spPr/>
    </dgm:pt>
    <dgm:pt modelId="{E6C53100-C6E5-4753-AFB0-D7748E5FABBD}" type="pres">
      <dgm:prSet presAssocID="{31FD2C60-6E7B-4AD6-8062-29AD584E64BD}" presName="compNode" presStyleCnt="0"/>
      <dgm:spPr/>
    </dgm:pt>
    <dgm:pt modelId="{D21B3AE5-6352-4E68-A4E2-D9364190EDEB}" type="pres">
      <dgm:prSet presAssocID="{31FD2C60-6E7B-4AD6-8062-29AD584E64BD}" presName="iconRect" presStyleLbl="node1" presStyleIdx="7"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andshake"/>
        </a:ext>
      </dgm:extLst>
    </dgm:pt>
    <dgm:pt modelId="{33E072CC-0AF3-40B5-8796-9435D815D27C}" type="pres">
      <dgm:prSet presAssocID="{31FD2C60-6E7B-4AD6-8062-29AD584E64BD}" presName="spaceRect" presStyleCnt="0"/>
      <dgm:spPr/>
    </dgm:pt>
    <dgm:pt modelId="{E728A20A-9C3D-4243-BE6F-C2BC0BEA149F}" type="pres">
      <dgm:prSet presAssocID="{31FD2C60-6E7B-4AD6-8062-29AD584E64BD}" presName="textRect" presStyleLbl="revTx" presStyleIdx="7" presStyleCnt="8">
        <dgm:presLayoutVars>
          <dgm:chMax val="1"/>
          <dgm:chPref val="1"/>
        </dgm:presLayoutVars>
      </dgm:prSet>
      <dgm:spPr/>
    </dgm:pt>
  </dgm:ptLst>
  <dgm:cxnLst>
    <dgm:cxn modelId="{C8F48C27-382D-40B2-9F10-4E952ECA3ABE}" type="presOf" srcId="{12F30452-D51A-4758-BCA3-C14E2054CE84}" destId="{7230E2C6-F7CA-4217-BFD8-30726329D420}" srcOrd="0" destOrd="0" presId="urn:microsoft.com/office/officeart/2018/2/layout/IconLabelList"/>
    <dgm:cxn modelId="{6EB44D29-4FA8-496C-8485-2F622EBAE8A1}" srcId="{7426A7AD-D1B9-4D25-A981-84F5E375C1A9}" destId="{5D9BD3F4-93CD-4706-8305-B7BB5F239938}" srcOrd="6" destOrd="0" parTransId="{3F728E87-80D6-446C-80C7-166A63D15682}" sibTransId="{396B5F31-A5D7-4DF6-A37E-FF85B4E7150F}"/>
    <dgm:cxn modelId="{4879C42B-1727-47FF-9885-A345F38CD8B0}" type="presOf" srcId="{94C24B3B-A1E6-49F1-88CE-E337C86264D0}" destId="{05A27477-04D3-4C98-B64A-3E3494066D03}" srcOrd="0" destOrd="0" presId="urn:microsoft.com/office/officeart/2018/2/layout/IconLabelList"/>
    <dgm:cxn modelId="{95CA412F-64A9-47C1-AE3E-5824CD5DB5DB}" srcId="{7426A7AD-D1B9-4D25-A981-84F5E375C1A9}" destId="{31FD2C60-6E7B-4AD6-8062-29AD584E64BD}" srcOrd="7" destOrd="0" parTransId="{8DA035DE-E2EE-4B27-B760-40DAD8F1C254}" sibTransId="{2D1F4963-7843-4CF7-BFF8-C675FCF1E1F4}"/>
    <dgm:cxn modelId="{67A1B23F-41CC-49AF-B87B-34585C2EEE71}" srcId="{7426A7AD-D1B9-4D25-A981-84F5E375C1A9}" destId="{C6CD8473-0556-40DD-A352-2C8080A3A40F}" srcOrd="5" destOrd="0" parTransId="{E4323322-6724-4336-A447-F96B10FDF448}" sibTransId="{71BA43B2-C78E-4863-BA76-9197C42C657D}"/>
    <dgm:cxn modelId="{8960365E-E05E-4321-9874-7E5B7F7E8FCD}" type="presOf" srcId="{5D9BD3F4-93CD-4706-8305-B7BB5F239938}" destId="{F53949BC-7FE2-47C8-B0F2-6FB775BFA619}" srcOrd="0" destOrd="0" presId="urn:microsoft.com/office/officeart/2018/2/layout/IconLabelList"/>
    <dgm:cxn modelId="{D38CEE43-89E4-45D1-A72C-FFFFFB58685E}" srcId="{7426A7AD-D1B9-4D25-A981-84F5E375C1A9}" destId="{12F30452-D51A-4758-BCA3-C14E2054CE84}" srcOrd="1" destOrd="0" parTransId="{043F1969-9F88-49E3-9A5B-551E94E0B0E0}" sibTransId="{C7D62B2D-B816-4125-A76F-1B5F1679F9D1}"/>
    <dgm:cxn modelId="{A91F4664-5161-49D4-8E1D-E9FCB3D745FA}" srcId="{7426A7AD-D1B9-4D25-A981-84F5E375C1A9}" destId="{4BB554AF-61AB-484C-96F7-B5A6B4A5AAF3}" srcOrd="4" destOrd="0" parTransId="{B160E97D-E09C-40AD-9D26-35497EB93D93}" sibTransId="{1CFA25A7-D707-48BF-A4BE-E9F4502E525A}"/>
    <dgm:cxn modelId="{9CF07264-665D-4A05-A0E2-ECAB5E38D156}" srcId="{7426A7AD-D1B9-4D25-A981-84F5E375C1A9}" destId="{D486BFAC-0902-4CBC-8CE1-6DA7DE0F405E}" srcOrd="0" destOrd="0" parTransId="{AC9795BB-604E-47E5-9CA7-A967D3AA9415}" sibTransId="{25935019-1377-4991-9F68-90E4613EAB31}"/>
    <dgm:cxn modelId="{D94DB648-2C1D-492F-B3F0-20037D721267}" srcId="{7426A7AD-D1B9-4D25-A981-84F5E375C1A9}" destId="{6A2ACB64-2FAC-4941-8DDB-7A454120E7CA}" srcOrd="3" destOrd="0" parTransId="{F1CE5C27-4C44-4C50-A705-DC3AE3A4A047}" sibTransId="{ADBC2EB4-148C-48BF-9169-CE8F4DCB20AB}"/>
    <dgm:cxn modelId="{4F08E84B-41A8-46BE-8EBE-9AD2AF4D4AC6}" type="presOf" srcId="{4BB554AF-61AB-484C-96F7-B5A6B4A5AAF3}" destId="{4698BF6E-63A0-4112-9A66-3548431193A9}" srcOrd="0" destOrd="0" presId="urn:microsoft.com/office/officeart/2018/2/layout/IconLabelList"/>
    <dgm:cxn modelId="{4ABA3377-7A6A-4BF9-B389-7634ED8D930E}" type="presOf" srcId="{D486BFAC-0902-4CBC-8CE1-6DA7DE0F405E}" destId="{AC1E143A-81ED-402E-BF64-D24AE64B5348}" srcOrd="0" destOrd="0" presId="urn:microsoft.com/office/officeart/2018/2/layout/IconLabelList"/>
    <dgm:cxn modelId="{CB8FD678-1557-42F0-B909-967A14AED891}" srcId="{7426A7AD-D1B9-4D25-A981-84F5E375C1A9}" destId="{94C24B3B-A1E6-49F1-88CE-E337C86264D0}" srcOrd="2" destOrd="0" parTransId="{9240E227-112F-4CBB-A2F9-A08A3921F4B1}" sibTransId="{E634177A-E2F8-40D5-AECF-94DAA9CEDD9D}"/>
    <dgm:cxn modelId="{7C454085-BB27-4C1E-9B4F-3F164225434C}" type="presOf" srcId="{7426A7AD-D1B9-4D25-A981-84F5E375C1A9}" destId="{5EBB1F9F-6CA7-423F-BE6B-912C346AF330}" srcOrd="0" destOrd="0" presId="urn:microsoft.com/office/officeart/2018/2/layout/IconLabelList"/>
    <dgm:cxn modelId="{4B263F92-9989-4242-AA4B-5E13CC4F8AF1}" type="presOf" srcId="{C6CD8473-0556-40DD-A352-2C8080A3A40F}" destId="{330986E0-B53E-44AA-AEE5-ED518733386F}" srcOrd="0" destOrd="0" presId="urn:microsoft.com/office/officeart/2018/2/layout/IconLabelList"/>
    <dgm:cxn modelId="{106B9EA4-72A0-4CE8-970A-CB27538DBFF0}" type="presOf" srcId="{6A2ACB64-2FAC-4941-8DDB-7A454120E7CA}" destId="{A5B074F2-BB0C-4871-A37F-18AE699E1461}" srcOrd="0" destOrd="0" presId="urn:microsoft.com/office/officeart/2018/2/layout/IconLabelList"/>
    <dgm:cxn modelId="{8D6A9BF0-D4DF-471E-A12D-565B1A4EB29A}" type="presOf" srcId="{31FD2C60-6E7B-4AD6-8062-29AD584E64BD}" destId="{E728A20A-9C3D-4243-BE6F-C2BC0BEA149F}" srcOrd="0" destOrd="0" presId="urn:microsoft.com/office/officeart/2018/2/layout/IconLabelList"/>
    <dgm:cxn modelId="{69B77694-1221-496C-8196-03EE1DBAB729}" type="presParOf" srcId="{5EBB1F9F-6CA7-423F-BE6B-912C346AF330}" destId="{DD9B720E-EC51-4734-B56A-900F5EBFCC1D}" srcOrd="0" destOrd="0" presId="urn:microsoft.com/office/officeart/2018/2/layout/IconLabelList"/>
    <dgm:cxn modelId="{0B80D8F0-E0A5-445C-8723-11C18004AB1F}" type="presParOf" srcId="{DD9B720E-EC51-4734-B56A-900F5EBFCC1D}" destId="{5B6708C4-4938-4CE0-B587-7031C3FBAAA4}" srcOrd="0" destOrd="0" presId="urn:microsoft.com/office/officeart/2018/2/layout/IconLabelList"/>
    <dgm:cxn modelId="{2102A018-A5DB-4FAD-8FC7-AAA0909BA333}" type="presParOf" srcId="{DD9B720E-EC51-4734-B56A-900F5EBFCC1D}" destId="{6E20C55D-34F3-41A4-9E68-F58E6B0FC3CA}" srcOrd="1" destOrd="0" presId="urn:microsoft.com/office/officeart/2018/2/layout/IconLabelList"/>
    <dgm:cxn modelId="{2770BE81-FEBD-4BF4-AC24-30D473B8411A}" type="presParOf" srcId="{DD9B720E-EC51-4734-B56A-900F5EBFCC1D}" destId="{AC1E143A-81ED-402E-BF64-D24AE64B5348}" srcOrd="2" destOrd="0" presId="urn:microsoft.com/office/officeart/2018/2/layout/IconLabelList"/>
    <dgm:cxn modelId="{96B1659B-7E69-4C6B-95A7-174BA162D815}" type="presParOf" srcId="{5EBB1F9F-6CA7-423F-BE6B-912C346AF330}" destId="{5E220D6D-4A7E-41EF-B25E-DFDE4BBAA9B8}" srcOrd="1" destOrd="0" presId="urn:microsoft.com/office/officeart/2018/2/layout/IconLabelList"/>
    <dgm:cxn modelId="{F24C7F87-879A-4AA5-8F85-21CACF31EE54}" type="presParOf" srcId="{5EBB1F9F-6CA7-423F-BE6B-912C346AF330}" destId="{1D98D33B-AFE4-4A6A-9B7D-3D1735F1F82D}" srcOrd="2" destOrd="0" presId="urn:microsoft.com/office/officeart/2018/2/layout/IconLabelList"/>
    <dgm:cxn modelId="{E63E40CE-1C93-4124-8E11-4B7820CD166E}" type="presParOf" srcId="{1D98D33B-AFE4-4A6A-9B7D-3D1735F1F82D}" destId="{D197399A-4667-49D4-A2C2-C84704750345}" srcOrd="0" destOrd="0" presId="urn:microsoft.com/office/officeart/2018/2/layout/IconLabelList"/>
    <dgm:cxn modelId="{26295210-DE02-4D72-A880-D5F5249AE8C7}" type="presParOf" srcId="{1D98D33B-AFE4-4A6A-9B7D-3D1735F1F82D}" destId="{73E4FB2D-4BFB-47C8-B489-A9ED2ACC063C}" srcOrd="1" destOrd="0" presId="urn:microsoft.com/office/officeart/2018/2/layout/IconLabelList"/>
    <dgm:cxn modelId="{8DF9B98B-E666-4F63-96A0-C66BB1CA810F}" type="presParOf" srcId="{1D98D33B-AFE4-4A6A-9B7D-3D1735F1F82D}" destId="{7230E2C6-F7CA-4217-BFD8-30726329D420}" srcOrd="2" destOrd="0" presId="urn:microsoft.com/office/officeart/2018/2/layout/IconLabelList"/>
    <dgm:cxn modelId="{C1DD953B-3A85-47E3-A423-D5A6B4B9FBE2}" type="presParOf" srcId="{5EBB1F9F-6CA7-423F-BE6B-912C346AF330}" destId="{61BD8BCC-A2A1-45C8-8C0C-7BC61F004E73}" srcOrd="3" destOrd="0" presId="urn:microsoft.com/office/officeart/2018/2/layout/IconLabelList"/>
    <dgm:cxn modelId="{00552642-4786-4CB0-87E4-4AFD16917C59}" type="presParOf" srcId="{5EBB1F9F-6CA7-423F-BE6B-912C346AF330}" destId="{9FEDA70D-60C8-4AE0-8EE3-D19BA89C2648}" srcOrd="4" destOrd="0" presId="urn:microsoft.com/office/officeart/2018/2/layout/IconLabelList"/>
    <dgm:cxn modelId="{8CA185A6-F145-4242-901A-1F88F365F07F}" type="presParOf" srcId="{9FEDA70D-60C8-4AE0-8EE3-D19BA89C2648}" destId="{3BCE6730-DF49-48CC-8794-DA9CBBC2F517}" srcOrd="0" destOrd="0" presId="urn:microsoft.com/office/officeart/2018/2/layout/IconLabelList"/>
    <dgm:cxn modelId="{7A4F4DBD-7A61-417F-9FE9-D1E9E8D1F247}" type="presParOf" srcId="{9FEDA70D-60C8-4AE0-8EE3-D19BA89C2648}" destId="{F1E647FE-9F56-4AA3-B733-FDB9C3BFF183}" srcOrd="1" destOrd="0" presId="urn:microsoft.com/office/officeart/2018/2/layout/IconLabelList"/>
    <dgm:cxn modelId="{9836B3F0-BDCD-4FCF-86FF-A8F53D1B325B}" type="presParOf" srcId="{9FEDA70D-60C8-4AE0-8EE3-D19BA89C2648}" destId="{05A27477-04D3-4C98-B64A-3E3494066D03}" srcOrd="2" destOrd="0" presId="urn:microsoft.com/office/officeart/2018/2/layout/IconLabelList"/>
    <dgm:cxn modelId="{6FB5F3F2-9F68-46F5-B431-13B1EC6C397F}" type="presParOf" srcId="{5EBB1F9F-6CA7-423F-BE6B-912C346AF330}" destId="{8F9E5602-21B1-43FC-897C-FB0450DCA9FE}" srcOrd="5" destOrd="0" presId="urn:microsoft.com/office/officeart/2018/2/layout/IconLabelList"/>
    <dgm:cxn modelId="{24C10E65-D856-4A5E-9809-08600D56C5C2}" type="presParOf" srcId="{5EBB1F9F-6CA7-423F-BE6B-912C346AF330}" destId="{7DB3D479-5CF6-4A84-96CD-DA3A663D23B7}" srcOrd="6" destOrd="0" presId="urn:microsoft.com/office/officeart/2018/2/layout/IconLabelList"/>
    <dgm:cxn modelId="{32A312FC-5AA4-48B6-B115-91AC9A0E494E}" type="presParOf" srcId="{7DB3D479-5CF6-4A84-96CD-DA3A663D23B7}" destId="{865270AF-74D8-424B-8108-65C448CA7428}" srcOrd="0" destOrd="0" presId="urn:microsoft.com/office/officeart/2018/2/layout/IconLabelList"/>
    <dgm:cxn modelId="{06C86063-489B-4606-88E0-079229D61AF2}" type="presParOf" srcId="{7DB3D479-5CF6-4A84-96CD-DA3A663D23B7}" destId="{480CFE8C-803C-49B0-ACF4-EF93FE473480}" srcOrd="1" destOrd="0" presId="urn:microsoft.com/office/officeart/2018/2/layout/IconLabelList"/>
    <dgm:cxn modelId="{62242FDE-FDB8-4618-846F-95D0F8493CB0}" type="presParOf" srcId="{7DB3D479-5CF6-4A84-96CD-DA3A663D23B7}" destId="{A5B074F2-BB0C-4871-A37F-18AE699E1461}" srcOrd="2" destOrd="0" presId="urn:microsoft.com/office/officeart/2018/2/layout/IconLabelList"/>
    <dgm:cxn modelId="{C87D5EBE-B634-464C-8F87-438DC6BE43B5}" type="presParOf" srcId="{5EBB1F9F-6CA7-423F-BE6B-912C346AF330}" destId="{81BA88A5-5DF8-4BE3-9C98-13208CEEE01C}" srcOrd="7" destOrd="0" presId="urn:microsoft.com/office/officeart/2018/2/layout/IconLabelList"/>
    <dgm:cxn modelId="{4E6D3FEA-3C35-474A-9EDD-844573DC15AE}" type="presParOf" srcId="{5EBB1F9F-6CA7-423F-BE6B-912C346AF330}" destId="{2AA52E22-7968-44C4-A9AC-44CA62A1A14F}" srcOrd="8" destOrd="0" presId="urn:microsoft.com/office/officeart/2018/2/layout/IconLabelList"/>
    <dgm:cxn modelId="{10757C82-BEB5-4204-B9EB-A15E6210F7BC}" type="presParOf" srcId="{2AA52E22-7968-44C4-A9AC-44CA62A1A14F}" destId="{D8EFC9AC-A142-4082-84DD-EE5C34185811}" srcOrd="0" destOrd="0" presId="urn:microsoft.com/office/officeart/2018/2/layout/IconLabelList"/>
    <dgm:cxn modelId="{A44A5340-2534-4822-857A-B37C7B52FE70}" type="presParOf" srcId="{2AA52E22-7968-44C4-A9AC-44CA62A1A14F}" destId="{ED68ACA4-DDBD-4DAF-A9B3-9E87B06F171D}" srcOrd="1" destOrd="0" presId="urn:microsoft.com/office/officeart/2018/2/layout/IconLabelList"/>
    <dgm:cxn modelId="{17A46A4A-1A72-4424-B346-5C98C57F6C8C}" type="presParOf" srcId="{2AA52E22-7968-44C4-A9AC-44CA62A1A14F}" destId="{4698BF6E-63A0-4112-9A66-3548431193A9}" srcOrd="2" destOrd="0" presId="urn:microsoft.com/office/officeart/2018/2/layout/IconLabelList"/>
    <dgm:cxn modelId="{7C4E8BC4-CA3C-450F-873D-A20D1AE3C2C5}" type="presParOf" srcId="{5EBB1F9F-6CA7-423F-BE6B-912C346AF330}" destId="{93ACA75A-FAF9-4BBA-A536-6716C322EEB5}" srcOrd="9" destOrd="0" presId="urn:microsoft.com/office/officeart/2018/2/layout/IconLabelList"/>
    <dgm:cxn modelId="{D50890BD-C276-42A1-B773-308D95E421EB}" type="presParOf" srcId="{5EBB1F9F-6CA7-423F-BE6B-912C346AF330}" destId="{3C0B11C7-06E6-4B19-B5C0-AACE4A474C50}" srcOrd="10" destOrd="0" presId="urn:microsoft.com/office/officeart/2018/2/layout/IconLabelList"/>
    <dgm:cxn modelId="{C9726646-5926-48A3-BEB7-DDFF679F744E}" type="presParOf" srcId="{3C0B11C7-06E6-4B19-B5C0-AACE4A474C50}" destId="{26FAFB64-B129-4B2E-B84C-B16172A6F97F}" srcOrd="0" destOrd="0" presId="urn:microsoft.com/office/officeart/2018/2/layout/IconLabelList"/>
    <dgm:cxn modelId="{43B0E020-1F6D-451B-BB98-BBC00D3C1240}" type="presParOf" srcId="{3C0B11C7-06E6-4B19-B5C0-AACE4A474C50}" destId="{41D55531-412D-4C17-AA78-E97C724558CA}" srcOrd="1" destOrd="0" presId="urn:microsoft.com/office/officeart/2018/2/layout/IconLabelList"/>
    <dgm:cxn modelId="{E3A8DC0B-3918-41C5-A01A-98C3F295909A}" type="presParOf" srcId="{3C0B11C7-06E6-4B19-B5C0-AACE4A474C50}" destId="{330986E0-B53E-44AA-AEE5-ED518733386F}" srcOrd="2" destOrd="0" presId="urn:microsoft.com/office/officeart/2018/2/layout/IconLabelList"/>
    <dgm:cxn modelId="{9BAE8556-9402-4C9A-87A4-3180939F0415}" type="presParOf" srcId="{5EBB1F9F-6CA7-423F-BE6B-912C346AF330}" destId="{292F4467-8A19-4FA6-A9C3-7FC026850222}" srcOrd="11" destOrd="0" presId="urn:microsoft.com/office/officeart/2018/2/layout/IconLabelList"/>
    <dgm:cxn modelId="{365D12C6-4FF9-49A6-85E3-388BD5B87248}" type="presParOf" srcId="{5EBB1F9F-6CA7-423F-BE6B-912C346AF330}" destId="{B0462CD1-6850-4667-9D80-4F73C85465EC}" srcOrd="12" destOrd="0" presId="urn:microsoft.com/office/officeart/2018/2/layout/IconLabelList"/>
    <dgm:cxn modelId="{34D45C88-950A-4C57-85AD-507E8B754A29}" type="presParOf" srcId="{B0462CD1-6850-4667-9D80-4F73C85465EC}" destId="{F3A1AB9A-079B-4087-BD6E-F6868AE90253}" srcOrd="0" destOrd="0" presId="urn:microsoft.com/office/officeart/2018/2/layout/IconLabelList"/>
    <dgm:cxn modelId="{182ABDD9-1010-44F3-B2E7-0F78D27D9C9C}" type="presParOf" srcId="{B0462CD1-6850-4667-9D80-4F73C85465EC}" destId="{2DB1C105-AAF1-44FD-8E91-DBE9FA2094B4}" srcOrd="1" destOrd="0" presId="urn:microsoft.com/office/officeart/2018/2/layout/IconLabelList"/>
    <dgm:cxn modelId="{B61C68AF-2D23-4D60-A54F-1610F822F903}" type="presParOf" srcId="{B0462CD1-6850-4667-9D80-4F73C85465EC}" destId="{F53949BC-7FE2-47C8-B0F2-6FB775BFA619}" srcOrd="2" destOrd="0" presId="urn:microsoft.com/office/officeart/2018/2/layout/IconLabelList"/>
    <dgm:cxn modelId="{98089E57-6FE4-4C4E-884C-FA9B123C870A}" type="presParOf" srcId="{5EBB1F9F-6CA7-423F-BE6B-912C346AF330}" destId="{BAD4C446-2965-485D-9FAA-DFFFF6EB60B2}" srcOrd="13" destOrd="0" presId="urn:microsoft.com/office/officeart/2018/2/layout/IconLabelList"/>
    <dgm:cxn modelId="{D214854A-8D8B-4A45-B83C-6203F11FB49E}" type="presParOf" srcId="{5EBB1F9F-6CA7-423F-BE6B-912C346AF330}" destId="{E6C53100-C6E5-4753-AFB0-D7748E5FABBD}" srcOrd="14" destOrd="0" presId="urn:microsoft.com/office/officeart/2018/2/layout/IconLabelList"/>
    <dgm:cxn modelId="{D48EEA8B-64DC-4FB9-9B16-D93179FE4AE3}" type="presParOf" srcId="{E6C53100-C6E5-4753-AFB0-D7748E5FABBD}" destId="{D21B3AE5-6352-4E68-A4E2-D9364190EDEB}" srcOrd="0" destOrd="0" presId="urn:microsoft.com/office/officeart/2018/2/layout/IconLabelList"/>
    <dgm:cxn modelId="{D0AF2CFD-A3F5-43A3-9EE3-D17A130DFDC5}" type="presParOf" srcId="{E6C53100-C6E5-4753-AFB0-D7748E5FABBD}" destId="{33E072CC-0AF3-40B5-8796-9435D815D27C}" srcOrd="1" destOrd="0" presId="urn:microsoft.com/office/officeart/2018/2/layout/IconLabelList"/>
    <dgm:cxn modelId="{97B5D66D-9F38-471C-B082-783914A16055}" type="presParOf" srcId="{E6C53100-C6E5-4753-AFB0-D7748E5FABBD}" destId="{E728A20A-9C3D-4243-BE6F-C2BC0BEA149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95A261-1F3A-42D0-9A12-948E36A2043E}" type="doc">
      <dgm:prSet loTypeId="urn:microsoft.com/office/officeart/2018/2/layout/IconVerticalSolidList" loCatId="icon" qsTypeId="urn:microsoft.com/office/officeart/2005/8/quickstyle/simple1#2" qsCatId="simple" csTypeId="urn:microsoft.com/office/officeart/2005/8/colors/accent1_2#2" csCatId="accent1" phldr="1"/>
      <dgm:spPr/>
      <dgm:t>
        <a:bodyPr/>
        <a:lstStyle/>
        <a:p>
          <a:endParaRPr lang="en-US"/>
        </a:p>
      </dgm:t>
    </dgm:pt>
    <dgm:pt modelId="{AFFBCED1-9DF3-4F9B-B45A-C6A73B0B05B0}">
      <dgm:prSet/>
      <dgm:spPr/>
      <dgm:t>
        <a:bodyPr/>
        <a:lstStyle/>
        <a:p>
          <a:r>
            <a:rPr lang="en-US"/>
            <a:t>Don’t let FOMO get the best of you </a:t>
          </a:r>
        </a:p>
      </dgm:t>
    </dgm:pt>
    <dgm:pt modelId="{9FAD29DD-C234-4762-9C2D-4371132B1623}" type="parTrans" cxnId="{E135409A-115A-4CF2-97FB-51BAA1956DB1}">
      <dgm:prSet/>
      <dgm:spPr/>
      <dgm:t>
        <a:bodyPr/>
        <a:lstStyle/>
        <a:p>
          <a:endParaRPr lang="en-US"/>
        </a:p>
      </dgm:t>
    </dgm:pt>
    <dgm:pt modelId="{632E513C-A646-4137-9894-B9C7BC79B0B3}" type="sibTrans" cxnId="{E135409A-115A-4CF2-97FB-51BAA1956DB1}">
      <dgm:prSet/>
      <dgm:spPr/>
      <dgm:t>
        <a:bodyPr/>
        <a:lstStyle/>
        <a:p>
          <a:endParaRPr lang="en-US"/>
        </a:p>
      </dgm:t>
    </dgm:pt>
    <dgm:pt modelId="{94682795-2FF3-48AE-B314-AC295372FCD8}">
      <dgm:prSet/>
      <dgm:spPr/>
      <dgm:t>
        <a:bodyPr/>
        <a:lstStyle/>
        <a:p>
          <a:r>
            <a:rPr lang="en-US"/>
            <a:t>Stay Healthy </a:t>
          </a:r>
        </a:p>
      </dgm:t>
    </dgm:pt>
    <dgm:pt modelId="{5CEEA64D-F2F3-44CC-96CA-0075B2161580}" type="parTrans" cxnId="{4A454294-34F0-4144-85EA-EAA8534111CA}">
      <dgm:prSet/>
      <dgm:spPr/>
      <dgm:t>
        <a:bodyPr/>
        <a:lstStyle/>
        <a:p>
          <a:endParaRPr lang="en-US"/>
        </a:p>
      </dgm:t>
    </dgm:pt>
    <dgm:pt modelId="{D70275DD-DB21-416B-BAB1-3A9709114406}" type="sibTrans" cxnId="{4A454294-34F0-4144-85EA-EAA8534111CA}">
      <dgm:prSet/>
      <dgm:spPr/>
      <dgm:t>
        <a:bodyPr/>
        <a:lstStyle/>
        <a:p>
          <a:endParaRPr lang="en-US"/>
        </a:p>
      </dgm:t>
    </dgm:pt>
    <dgm:pt modelId="{E87D1AE3-7B54-45C1-A168-8CFBAF10A5F0}">
      <dgm:prSet/>
      <dgm:spPr/>
      <dgm:t>
        <a:bodyPr/>
        <a:lstStyle/>
        <a:p>
          <a:r>
            <a:rPr lang="en-US"/>
            <a:t>ESI program highlights</a:t>
          </a:r>
        </a:p>
      </dgm:t>
    </dgm:pt>
    <dgm:pt modelId="{C9FB1C05-3654-4E24-90B0-FE3A4A8D96C6}" type="parTrans" cxnId="{E9980072-947A-4C8C-82ED-6DE041AA9BD4}">
      <dgm:prSet/>
      <dgm:spPr/>
      <dgm:t>
        <a:bodyPr/>
        <a:lstStyle/>
        <a:p>
          <a:endParaRPr lang="en-US"/>
        </a:p>
      </dgm:t>
    </dgm:pt>
    <dgm:pt modelId="{D1FC0353-E78A-4526-B999-5D01B0DC1996}" type="sibTrans" cxnId="{E9980072-947A-4C8C-82ED-6DE041AA9BD4}">
      <dgm:prSet/>
      <dgm:spPr/>
      <dgm:t>
        <a:bodyPr/>
        <a:lstStyle/>
        <a:p>
          <a:endParaRPr lang="en-US"/>
        </a:p>
      </dgm:t>
    </dgm:pt>
    <dgm:pt modelId="{28F324BA-B348-45FF-8543-001A0FFD1DD0}" type="pres">
      <dgm:prSet presAssocID="{5295A261-1F3A-42D0-9A12-948E36A2043E}" presName="root" presStyleCnt="0">
        <dgm:presLayoutVars>
          <dgm:dir/>
          <dgm:resizeHandles val="exact"/>
        </dgm:presLayoutVars>
      </dgm:prSet>
      <dgm:spPr/>
    </dgm:pt>
    <dgm:pt modelId="{900D46E7-84EF-419C-8E3B-078CCB83D78A}" type="pres">
      <dgm:prSet presAssocID="{AFFBCED1-9DF3-4F9B-B45A-C6A73B0B05B0}" presName="compNode" presStyleCnt="0"/>
      <dgm:spPr/>
    </dgm:pt>
    <dgm:pt modelId="{B9355580-1AB1-4E19-ACF4-3567646E64FC}" type="pres">
      <dgm:prSet presAssocID="{AFFBCED1-9DF3-4F9B-B45A-C6A73B0B05B0}" presName="bgRect" presStyleLbl="bgShp" presStyleIdx="0" presStyleCnt="3"/>
      <dgm:spPr/>
    </dgm:pt>
    <dgm:pt modelId="{D73A51F3-B440-4094-8EA6-13B120FCD048}" type="pres">
      <dgm:prSet presAssocID="{AFFBCED1-9DF3-4F9B-B45A-C6A73B0B05B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erson with Cane"/>
        </a:ext>
      </dgm:extLst>
    </dgm:pt>
    <dgm:pt modelId="{DAE658A2-22DD-4AB8-9398-96A1B38A29D3}" type="pres">
      <dgm:prSet presAssocID="{AFFBCED1-9DF3-4F9B-B45A-C6A73B0B05B0}" presName="spaceRect" presStyleCnt="0"/>
      <dgm:spPr/>
    </dgm:pt>
    <dgm:pt modelId="{C0D130E2-FA72-487C-8EE7-0E7F82875094}" type="pres">
      <dgm:prSet presAssocID="{AFFBCED1-9DF3-4F9B-B45A-C6A73B0B05B0}" presName="parTx" presStyleLbl="revTx" presStyleIdx="0" presStyleCnt="3">
        <dgm:presLayoutVars>
          <dgm:chMax val="0"/>
          <dgm:chPref val="0"/>
        </dgm:presLayoutVars>
      </dgm:prSet>
      <dgm:spPr/>
    </dgm:pt>
    <dgm:pt modelId="{E57610D2-6149-4DD2-9840-98A3D471C7E5}" type="pres">
      <dgm:prSet presAssocID="{632E513C-A646-4137-9894-B9C7BC79B0B3}" presName="sibTrans" presStyleCnt="0"/>
      <dgm:spPr/>
    </dgm:pt>
    <dgm:pt modelId="{99FBAC6B-905B-452A-B8B9-76ABAECA002F}" type="pres">
      <dgm:prSet presAssocID="{94682795-2FF3-48AE-B314-AC295372FCD8}" presName="compNode" presStyleCnt="0"/>
      <dgm:spPr/>
    </dgm:pt>
    <dgm:pt modelId="{614C8B20-A37D-409A-83BC-CE7822340702}" type="pres">
      <dgm:prSet presAssocID="{94682795-2FF3-48AE-B314-AC295372FCD8}" presName="bgRect" presStyleLbl="bgShp" presStyleIdx="1" presStyleCnt="3"/>
      <dgm:spPr/>
    </dgm:pt>
    <dgm:pt modelId="{AA22829D-7CF4-4DAA-93ED-838538A0A0B0}" type="pres">
      <dgm:prSet presAssocID="{94682795-2FF3-48AE-B314-AC295372FCD8}"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pple"/>
        </a:ext>
      </dgm:extLst>
    </dgm:pt>
    <dgm:pt modelId="{C9462B1C-BC3A-436E-9730-DC7107782A70}" type="pres">
      <dgm:prSet presAssocID="{94682795-2FF3-48AE-B314-AC295372FCD8}" presName="spaceRect" presStyleCnt="0"/>
      <dgm:spPr/>
    </dgm:pt>
    <dgm:pt modelId="{823CD65D-9E00-40FB-A4EC-8D1B3CC3D894}" type="pres">
      <dgm:prSet presAssocID="{94682795-2FF3-48AE-B314-AC295372FCD8}" presName="parTx" presStyleLbl="revTx" presStyleIdx="1" presStyleCnt="3">
        <dgm:presLayoutVars>
          <dgm:chMax val="0"/>
          <dgm:chPref val="0"/>
        </dgm:presLayoutVars>
      </dgm:prSet>
      <dgm:spPr/>
    </dgm:pt>
    <dgm:pt modelId="{557ACCD7-33C5-4E2E-B4EC-05365606341D}" type="pres">
      <dgm:prSet presAssocID="{D70275DD-DB21-416B-BAB1-3A9709114406}" presName="sibTrans" presStyleCnt="0"/>
      <dgm:spPr/>
    </dgm:pt>
    <dgm:pt modelId="{FBD9C094-7CF5-478E-BA92-A5433ADE5862}" type="pres">
      <dgm:prSet presAssocID="{E87D1AE3-7B54-45C1-A168-8CFBAF10A5F0}" presName="compNode" presStyleCnt="0"/>
      <dgm:spPr/>
    </dgm:pt>
    <dgm:pt modelId="{CF42A321-C0A7-4E91-934B-500AEA6DB333}" type="pres">
      <dgm:prSet presAssocID="{E87D1AE3-7B54-45C1-A168-8CFBAF10A5F0}" presName="bgRect" presStyleLbl="bgShp" presStyleIdx="2" presStyleCnt="3"/>
      <dgm:spPr/>
    </dgm:pt>
    <dgm:pt modelId="{6645E8F3-43C4-49DE-945D-F46953B668BD}" type="pres">
      <dgm:prSet presAssocID="{E87D1AE3-7B54-45C1-A168-8CFBAF10A5F0}"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pward trend"/>
        </a:ext>
      </dgm:extLst>
    </dgm:pt>
    <dgm:pt modelId="{6D75EBFC-CAF1-4173-81EA-467E9FDCA2E5}" type="pres">
      <dgm:prSet presAssocID="{E87D1AE3-7B54-45C1-A168-8CFBAF10A5F0}" presName="spaceRect" presStyleCnt="0"/>
      <dgm:spPr/>
    </dgm:pt>
    <dgm:pt modelId="{135BD7D1-8BF2-43D2-9C73-D2FF6D80B349}" type="pres">
      <dgm:prSet presAssocID="{E87D1AE3-7B54-45C1-A168-8CFBAF10A5F0}" presName="parTx" presStyleLbl="revTx" presStyleIdx="2" presStyleCnt="3">
        <dgm:presLayoutVars>
          <dgm:chMax val="0"/>
          <dgm:chPref val="0"/>
        </dgm:presLayoutVars>
      </dgm:prSet>
      <dgm:spPr/>
    </dgm:pt>
  </dgm:ptLst>
  <dgm:cxnLst>
    <dgm:cxn modelId="{CB7B2535-9603-4423-A5F5-A01A700286AE}" type="presOf" srcId="{94682795-2FF3-48AE-B314-AC295372FCD8}" destId="{823CD65D-9E00-40FB-A4EC-8D1B3CC3D894}" srcOrd="0" destOrd="0" presId="urn:microsoft.com/office/officeart/2018/2/layout/IconVerticalSolidList"/>
    <dgm:cxn modelId="{E9980072-947A-4C8C-82ED-6DE041AA9BD4}" srcId="{5295A261-1F3A-42D0-9A12-948E36A2043E}" destId="{E87D1AE3-7B54-45C1-A168-8CFBAF10A5F0}" srcOrd="2" destOrd="0" parTransId="{C9FB1C05-3654-4E24-90B0-FE3A4A8D96C6}" sibTransId="{D1FC0353-E78A-4526-B999-5D01B0DC1996}"/>
    <dgm:cxn modelId="{4A454294-34F0-4144-85EA-EAA8534111CA}" srcId="{5295A261-1F3A-42D0-9A12-948E36A2043E}" destId="{94682795-2FF3-48AE-B314-AC295372FCD8}" srcOrd="1" destOrd="0" parTransId="{5CEEA64D-F2F3-44CC-96CA-0075B2161580}" sibTransId="{D70275DD-DB21-416B-BAB1-3A9709114406}"/>
    <dgm:cxn modelId="{E135409A-115A-4CF2-97FB-51BAA1956DB1}" srcId="{5295A261-1F3A-42D0-9A12-948E36A2043E}" destId="{AFFBCED1-9DF3-4F9B-B45A-C6A73B0B05B0}" srcOrd="0" destOrd="0" parTransId="{9FAD29DD-C234-4762-9C2D-4371132B1623}" sibTransId="{632E513C-A646-4137-9894-B9C7BC79B0B3}"/>
    <dgm:cxn modelId="{B12A659D-84F3-494B-892F-EE3AB78479F5}" type="presOf" srcId="{E87D1AE3-7B54-45C1-A168-8CFBAF10A5F0}" destId="{135BD7D1-8BF2-43D2-9C73-D2FF6D80B349}" srcOrd="0" destOrd="0" presId="urn:microsoft.com/office/officeart/2018/2/layout/IconVerticalSolidList"/>
    <dgm:cxn modelId="{25DE37BE-F27B-4932-A092-2A184080AAA5}" type="presOf" srcId="{AFFBCED1-9DF3-4F9B-B45A-C6A73B0B05B0}" destId="{C0D130E2-FA72-487C-8EE7-0E7F82875094}" srcOrd="0" destOrd="0" presId="urn:microsoft.com/office/officeart/2018/2/layout/IconVerticalSolidList"/>
    <dgm:cxn modelId="{07BE26D4-16FA-4586-ABAC-2D8F96E09705}" type="presOf" srcId="{5295A261-1F3A-42D0-9A12-948E36A2043E}" destId="{28F324BA-B348-45FF-8543-001A0FFD1DD0}" srcOrd="0" destOrd="0" presId="urn:microsoft.com/office/officeart/2018/2/layout/IconVerticalSolidList"/>
    <dgm:cxn modelId="{7F119F3D-124F-4335-934E-91B201A83FD5}" type="presParOf" srcId="{28F324BA-B348-45FF-8543-001A0FFD1DD0}" destId="{900D46E7-84EF-419C-8E3B-078CCB83D78A}" srcOrd="0" destOrd="0" presId="urn:microsoft.com/office/officeart/2018/2/layout/IconVerticalSolidList"/>
    <dgm:cxn modelId="{437BAC5F-1762-45A7-9E24-340FBCDF1F1D}" type="presParOf" srcId="{900D46E7-84EF-419C-8E3B-078CCB83D78A}" destId="{B9355580-1AB1-4E19-ACF4-3567646E64FC}" srcOrd="0" destOrd="0" presId="urn:microsoft.com/office/officeart/2018/2/layout/IconVerticalSolidList"/>
    <dgm:cxn modelId="{584B29B5-61DD-4B3E-BE59-98AB7752C7DB}" type="presParOf" srcId="{900D46E7-84EF-419C-8E3B-078CCB83D78A}" destId="{D73A51F3-B440-4094-8EA6-13B120FCD048}" srcOrd="1" destOrd="0" presId="urn:microsoft.com/office/officeart/2018/2/layout/IconVerticalSolidList"/>
    <dgm:cxn modelId="{273B0B9F-0B8D-40E9-89BD-DAC5D6C96351}" type="presParOf" srcId="{900D46E7-84EF-419C-8E3B-078CCB83D78A}" destId="{DAE658A2-22DD-4AB8-9398-96A1B38A29D3}" srcOrd="2" destOrd="0" presId="urn:microsoft.com/office/officeart/2018/2/layout/IconVerticalSolidList"/>
    <dgm:cxn modelId="{3741168E-EFA3-48ED-94D7-6879D81A6914}" type="presParOf" srcId="{900D46E7-84EF-419C-8E3B-078CCB83D78A}" destId="{C0D130E2-FA72-487C-8EE7-0E7F82875094}" srcOrd="3" destOrd="0" presId="urn:microsoft.com/office/officeart/2018/2/layout/IconVerticalSolidList"/>
    <dgm:cxn modelId="{5B83B6F6-3E52-4518-95BF-BEE1CE8E313C}" type="presParOf" srcId="{28F324BA-B348-45FF-8543-001A0FFD1DD0}" destId="{E57610D2-6149-4DD2-9840-98A3D471C7E5}" srcOrd="1" destOrd="0" presId="urn:microsoft.com/office/officeart/2018/2/layout/IconVerticalSolidList"/>
    <dgm:cxn modelId="{AE0D8510-4B95-48BC-9622-CE6938A104EC}" type="presParOf" srcId="{28F324BA-B348-45FF-8543-001A0FFD1DD0}" destId="{99FBAC6B-905B-452A-B8B9-76ABAECA002F}" srcOrd="2" destOrd="0" presId="urn:microsoft.com/office/officeart/2018/2/layout/IconVerticalSolidList"/>
    <dgm:cxn modelId="{CE575887-F182-4749-89B4-77DCA7CCEFCB}" type="presParOf" srcId="{99FBAC6B-905B-452A-B8B9-76ABAECA002F}" destId="{614C8B20-A37D-409A-83BC-CE7822340702}" srcOrd="0" destOrd="0" presId="urn:microsoft.com/office/officeart/2018/2/layout/IconVerticalSolidList"/>
    <dgm:cxn modelId="{BB147FB9-7DB4-4014-BF68-E088653BA714}" type="presParOf" srcId="{99FBAC6B-905B-452A-B8B9-76ABAECA002F}" destId="{AA22829D-7CF4-4DAA-93ED-838538A0A0B0}" srcOrd="1" destOrd="0" presId="urn:microsoft.com/office/officeart/2018/2/layout/IconVerticalSolidList"/>
    <dgm:cxn modelId="{E3A26283-2DD4-4248-8472-D92C9520A8D1}" type="presParOf" srcId="{99FBAC6B-905B-452A-B8B9-76ABAECA002F}" destId="{C9462B1C-BC3A-436E-9730-DC7107782A70}" srcOrd="2" destOrd="0" presId="urn:microsoft.com/office/officeart/2018/2/layout/IconVerticalSolidList"/>
    <dgm:cxn modelId="{CCB41DCC-000C-4320-94DD-2A0C2B305892}" type="presParOf" srcId="{99FBAC6B-905B-452A-B8B9-76ABAECA002F}" destId="{823CD65D-9E00-40FB-A4EC-8D1B3CC3D894}" srcOrd="3" destOrd="0" presId="urn:microsoft.com/office/officeart/2018/2/layout/IconVerticalSolidList"/>
    <dgm:cxn modelId="{7BFD8BD5-07EF-4155-9DA4-DBF926C27625}" type="presParOf" srcId="{28F324BA-B348-45FF-8543-001A0FFD1DD0}" destId="{557ACCD7-33C5-4E2E-B4EC-05365606341D}" srcOrd="3" destOrd="0" presId="urn:microsoft.com/office/officeart/2018/2/layout/IconVerticalSolidList"/>
    <dgm:cxn modelId="{C047AAEE-2252-4D30-9F5A-28E134880D00}" type="presParOf" srcId="{28F324BA-B348-45FF-8543-001A0FFD1DD0}" destId="{FBD9C094-7CF5-478E-BA92-A5433ADE5862}" srcOrd="4" destOrd="0" presId="urn:microsoft.com/office/officeart/2018/2/layout/IconVerticalSolidList"/>
    <dgm:cxn modelId="{C37C3B98-1991-4C09-A263-FC431CB97818}" type="presParOf" srcId="{FBD9C094-7CF5-478E-BA92-A5433ADE5862}" destId="{CF42A321-C0A7-4E91-934B-500AEA6DB333}" srcOrd="0" destOrd="0" presId="urn:microsoft.com/office/officeart/2018/2/layout/IconVerticalSolidList"/>
    <dgm:cxn modelId="{67F9BB38-F02A-4B56-B557-907A921EA873}" type="presParOf" srcId="{FBD9C094-7CF5-478E-BA92-A5433ADE5862}" destId="{6645E8F3-43C4-49DE-945D-F46953B668BD}" srcOrd="1" destOrd="0" presId="urn:microsoft.com/office/officeart/2018/2/layout/IconVerticalSolidList"/>
    <dgm:cxn modelId="{13924ABA-A202-4CED-894E-844694115A63}" type="presParOf" srcId="{FBD9C094-7CF5-478E-BA92-A5433ADE5862}" destId="{6D75EBFC-CAF1-4173-81EA-467E9FDCA2E5}" srcOrd="2" destOrd="0" presId="urn:microsoft.com/office/officeart/2018/2/layout/IconVerticalSolidList"/>
    <dgm:cxn modelId="{47A8EC97-D351-4B8A-BCB2-425ED5A5FB24}" type="presParOf" srcId="{FBD9C094-7CF5-478E-BA92-A5433ADE5862}" destId="{135BD7D1-8BF2-43D2-9C73-D2FF6D80B34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25D130-4282-4002-A1FA-C08341A75390}" type="doc">
      <dgm:prSet loTypeId="urn:microsoft.com/office/officeart/2018/2/layout/IconVerticalSolidList" loCatId="icon" qsTypeId="urn:microsoft.com/office/officeart/2005/8/quickstyle/simple1#3" qsCatId="simple" csTypeId="urn:microsoft.com/office/officeart/2005/8/colors/accent1_2#3" csCatId="accent1" phldr="1"/>
      <dgm:spPr/>
      <dgm:t>
        <a:bodyPr/>
        <a:lstStyle/>
        <a:p>
          <a:endParaRPr lang="en-US"/>
        </a:p>
      </dgm:t>
    </dgm:pt>
    <dgm:pt modelId="{EF3361D3-A84B-436B-9BD1-7AAACFBA76F7}">
      <dgm:prSet/>
      <dgm:spPr/>
      <dgm:t>
        <a:bodyPr/>
        <a:lstStyle/>
        <a:p>
          <a:r>
            <a:rPr lang="en-US"/>
            <a:t>Prepare in advance</a:t>
          </a:r>
        </a:p>
      </dgm:t>
    </dgm:pt>
    <dgm:pt modelId="{F0679AC3-9266-4B52-AB89-1BB3E0599F9D}" type="parTrans" cxnId="{1615927D-F6BF-4E20-A575-09B3C48DBB45}">
      <dgm:prSet/>
      <dgm:spPr/>
      <dgm:t>
        <a:bodyPr/>
        <a:lstStyle/>
        <a:p>
          <a:endParaRPr lang="en-US"/>
        </a:p>
      </dgm:t>
    </dgm:pt>
    <dgm:pt modelId="{C5BFE72E-A300-499B-B0FA-FDF1F6E4FF24}" type="sibTrans" cxnId="{1615927D-F6BF-4E20-A575-09B3C48DBB45}">
      <dgm:prSet/>
      <dgm:spPr/>
      <dgm:t>
        <a:bodyPr/>
        <a:lstStyle/>
        <a:p>
          <a:endParaRPr lang="en-US"/>
        </a:p>
      </dgm:t>
    </dgm:pt>
    <dgm:pt modelId="{74285699-31C9-46D1-98CB-F469516872F3}">
      <dgm:prSet/>
      <dgm:spPr/>
      <dgm:t>
        <a:bodyPr/>
        <a:lstStyle/>
        <a:p>
          <a:r>
            <a:rPr lang="en-US"/>
            <a:t>Know your location</a:t>
          </a:r>
        </a:p>
      </dgm:t>
    </dgm:pt>
    <dgm:pt modelId="{D560FBA7-8A8C-4E71-BC00-A7A3CBBC6942}" type="parTrans" cxnId="{5CDE1C77-8325-4CA3-9D77-04E73B8C39B3}">
      <dgm:prSet/>
      <dgm:spPr/>
      <dgm:t>
        <a:bodyPr/>
        <a:lstStyle/>
        <a:p>
          <a:endParaRPr lang="en-US"/>
        </a:p>
      </dgm:t>
    </dgm:pt>
    <dgm:pt modelId="{A7EDC5AA-B8B6-4367-B14F-EAC25277E557}" type="sibTrans" cxnId="{5CDE1C77-8325-4CA3-9D77-04E73B8C39B3}">
      <dgm:prSet/>
      <dgm:spPr/>
      <dgm:t>
        <a:bodyPr/>
        <a:lstStyle/>
        <a:p>
          <a:endParaRPr lang="en-US"/>
        </a:p>
      </dgm:t>
    </dgm:pt>
    <dgm:pt modelId="{154ADAA6-5353-4AAA-B7CB-EBF264A13086}">
      <dgm:prSet/>
      <dgm:spPr/>
      <dgm:t>
        <a:bodyPr/>
        <a:lstStyle/>
        <a:p>
          <a:r>
            <a:rPr lang="en-US"/>
            <a:t>Balance active engagement and conference burnout</a:t>
          </a:r>
        </a:p>
      </dgm:t>
    </dgm:pt>
    <dgm:pt modelId="{362AD741-7D16-4F30-8AF9-09FFC0932CEE}" type="parTrans" cxnId="{39E3CDAA-CF58-4557-ACA5-18A151DC3ED9}">
      <dgm:prSet/>
      <dgm:spPr/>
      <dgm:t>
        <a:bodyPr/>
        <a:lstStyle/>
        <a:p>
          <a:endParaRPr lang="en-US"/>
        </a:p>
      </dgm:t>
    </dgm:pt>
    <dgm:pt modelId="{D7A2693E-0D09-4DAA-AFE0-31299F096875}" type="sibTrans" cxnId="{39E3CDAA-CF58-4557-ACA5-18A151DC3ED9}">
      <dgm:prSet/>
      <dgm:spPr/>
      <dgm:t>
        <a:bodyPr/>
        <a:lstStyle/>
        <a:p>
          <a:endParaRPr lang="en-US"/>
        </a:p>
      </dgm:t>
    </dgm:pt>
    <dgm:pt modelId="{17D5A239-6AAA-4FB7-9447-783A53A49761}">
      <dgm:prSet/>
      <dgm:spPr/>
      <dgm:t>
        <a:bodyPr/>
        <a:lstStyle/>
        <a:p>
          <a:r>
            <a:rPr lang="en-US" dirty="0"/>
            <a:t>Networking comes in many forms</a:t>
          </a:r>
        </a:p>
      </dgm:t>
    </dgm:pt>
    <dgm:pt modelId="{98B4495B-19A2-426F-91D8-22034FD3D240}" type="parTrans" cxnId="{35BF1FB0-1E89-4A12-91D6-AA50F10121EE}">
      <dgm:prSet/>
      <dgm:spPr/>
      <dgm:t>
        <a:bodyPr/>
        <a:lstStyle/>
        <a:p>
          <a:endParaRPr lang="en-US"/>
        </a:p>
      </dgm:t>
    </dgm:pt>
    <dgm:pt modelId="{6504E8FD-49A2-40B9-8857-5DAB8C174E3A}" type="sibTrans" cxnId="{35BF1FB0-1E89-4A12-91D6-AA50F10121EE}">
      <dgm:prSet/>
      <dgm:spPr/>
      <dgm:t>
        <a:bodyPr/>
        <a:lstStyle/>
        <a:p>
          <a:endParaRPr lang="en-US"/>
        </a:p>
      </dgm:t>
    </dgm:pt>
    <dgm:pt modelId="{ADC9FCF0-84C6-45BB-A772-B61EA66958D4}">
      <dgm:prSet/>
      <dgm:spPr/>
      <dgm:t>
        <a:bodyPr/>
        <a:lstStyle/>
        <a:p>
          <a:r>
            <a:rPr lang="en-US"/>
            <a:t>Reflect and follow-up</a:t>
          </a:r>
        </a:p>
      </dgm:t>
    </dgm:pt>
    <dgm:pt modelId="{ADFA950D-59A1-488B-AC6D-764599057437}" type="parTrans" cxnId="{22D02E0F-2786-41B3-B806-CEFCF7FE77C0}">
      <dgm:prSet/>
      <dgm:spPr/>
      <dgm:t>
        <a:bodyPr/>
        <a:lstStyle/>
        <a:p>
          <a:endParaRPr lang="en-US"/>
        </a:p>
      </dgm:t>
    </dgm:pt>
    <dgm:pt modelId="{B908F52E-7337-46DF-A09B-22FD1D6F323E}" type="sibTrans" cxnId="{22D02E0F-2786-41B3-B806-CEFCF7FE77C0}">
      <dgm:prSet/>
      <dgm:spPr/>
      <dgm:t>
        <a:bodyPr/>
        <a:lstStyle/>
        <a:p>
          <a:endParaRPr lang="en-US"/>
        </a:p>
      </dgm:t>
    </dgm:pt>
    <dgm:pt modelId="{61346453-D124-4ABB-9262-19C2F22A4E6E}" type="pres">
      <dgm:prSet presAssocID="{2225D130-4282-4002-A1FA-C08341A75390}" presName="root" presStyleCnt="0">
        <dgm:presLayoutVars>
          <dgm:dir/>
          <dgm:resizeHandles val="exact"/>
        </dgm:presLayoutVars>
      </dgm:prSet>
      <dgm:spPr/>
    </dgm:pt>
    <dgm:pt modelId="{5FC15370-5582-4060-8EEE-D3CB5DEFE4BA}" type="pres">
      <dgm:prSet presAssocID="{EF3361D3-A84B-436B-9BD1-7AAACFBA76F7}" presName="compNode" presStyleCnt="0"/>
      <dgm:spPr/>
    </dgm:pt>
    <dgm:pt modelId="{A5D83714-5ACA-49C2-BD00-44A61A9B431E}" type="pres">
      <dgm:prSet presAssocID="{EF3361D3-A84B-436B-9BD1-7AAACFBA76F7}" presName="bgRect" presStyleLbl="bgShp" presStyleIdx="0" presStyleCnt="5"/>
      <dgm:spPr/>
    </dgm:pt>
    <dgm:pt modelId="{5CDE3106-7697-461E-915F-1A545194FA05}" type="pres">
      <dgm:prSet presAssocID="{EF3361D3-A84B-436B-9BD1-7AAACFBA76F7}" presName="iconRect" presStyleLbl="node1" presStyleIdx="0" presStyleCnt="5"/>
      <dgm:spPr>
        <a:blipFill rotWithShape="1">
          <a:blip xmlns:r="http://schemas.openxmlformats.org/officeDocument/2006/relationships" r:embed="rId1">
            <a:alphaModFix/>
            <a:duotone>
              <a:prstClr val="black"/>
              <a:srgbClr val="1D6F7E">
                <a:tint val="45000"/>
                <a:satMod val="400000"/>
              </a:srgbClr>
            </a:duotone>
          </a:blip>
          <a:srcRect/>
          <a:stretch>
            <a:fillRect/>
          </a:stretch>
        </a:blipFill>
        <a:ln>
          <a:noFill/>
        </a:ln>
      </dgm:spPr>
      <dgm:extLst>
        <a:ext uri="{E40237B7-FDA0-4F09-8148-C483321AD2D9}">
          <dgm14:cNvPr xmlns:dgm14="http://schemas.microsoft.com/office/drawing/2010/diagram" id="0" name="" descr="Checkmark"/>
        </a:ext>
      </dgm:extLst>
    </dgm:pt>
    <dgm:pt modelId="{D9F0818B-EC56-4761-ABB0-C58F9858A5F8}" type="pres">
      <dgm:prSet presAssocID="{EF3361D3-A84B-436B-9BD1-7AAACFBA76F7}" presName="spaceRect" presStyleCnt="0"/>
      <dgm:spPr/>
    </dgm:pt>
    <dgm:pt modelId="{44780D82-9E01-400D-AEA2-E20E9C54BAC7}" type="pres">
      <dgm:prSet presAssocID="{EF3361D3-A84B-436B-9BD1-7AAACFBA76F7}" presName="parTx" presStyleLbl="revTx" presStyleIdx="0" presStyleCnt="5">
        <dgm:presLayoutVars>
          <dgm:chMax val="0"/>
          <dgm:chPref val="0"/>
        </dgm:presLayoutVars>
      </dgm:prSet>
      <dgm:spPr/>
    </dgm:pt>
    <dgm:pt modelId="{EF782F5F-F140-4994-A010-FAC54AB105C6}" type="pres">
      <dgm:prSet presAssocID="{C5BFE72E-A300-499B-B0FA-FDF1F6E4FF24}" presName="sibTrans" presStyleCnt="0"/>
      <dgm:spPr/>
    </dgm:pt>
    <dgm:pt modelId="{896D30E9-0E08-4D3E-8981-46CF7F69CFDF}" type="pres">
      <dgm:prSet presAssocID="{74285699-31C9-46D1-98CB-F469516872F3}" presName="compNode" presStyleCnt="0"/>
      <dgm:spPr/>
    </dgm:pt>
    <dgm:pt modelId="{92DDDF10-7C6B-4541-B5BF-A63427954B2E}" type="pres">
      <dgm:prSet presAssocID="{74285699-31C9-46D1-98CB-F469516872F3}" presName="bgRect" presStyleLbl="bgShp" presStyleIdx="1" presStyleCnt="5"/>
      <dgm:spPr/>
    </dgm:pt>
    <dgm:pt modelId="{40335CFA-BCAC-4650-8AC1-7F851755CF43}" type="pres">
      <dgm:prSet presAssocID="{74285699-31C9-46D1-98CB-F469516872F3}" presName="iconRect" presStyleLbl="node1" presStyleIdx="1" presStyleCnt="5"/>
      <dgm:spPr>
        <a:blipFill rotWithShape="1">
          <a:blip xmlns:r="http://schemas.openxmlformats.org/officeDocument/2006/relationships" r:embed="rId2">
            <a:alphaModFix/>
            <a:duotone>
              <a:prstClr val="black"/>
              <a:srgbClr val="1D6F7E">
                <a:tint val="45000"/>
                <a:satMod val="400000"/>
              </a:srgbClr>
            </a:duotone>
          </a:blip>
          <a:srcRect/>
          <a:stretch>
            <a:fillRect/>
          </a:stretch>
        </a:blipFill>
        <a:ln>
          <a:noFill/>
        </a:ln>
      </dgm:spPr>
      <dgm:extLst>
        <a:ext uri="{E40237B7-FDA0-4F09-8148-C483321AD2D9}">
          <dgm14:cNvPr xmlns:dgm14="http://schemas.microsoft.com/office/drawing/2010/diagram" id="0" name="" descr="Marker"/>
        </a:ext>
      </dgm:extLst>
    </dgm:pt>
    <dgm:pt modelId="{2BDB18D4-0BB5-4865-AB47-D5F4E1A8DDFD}" type="pres">
      <dgm:prSet presAssocID="{74285699-31C9-46D1-98CB-F469516872F3}" presName="spaceRect" presStyleCnt="0"/>
      <dgm:spPr/>
    </dgm:pt>
    <dgm:pt modelId="{C9108BED-4565-4723-BC5E-E7B65E8F203E}" type="pres">
      <dgm:prSet presAssocID="{74285699-31C9-46D1-98CB-F469516872F3}" presName="parTx" presStyleLbl="revTx" presStyleIdx="1" presStyleCnt="5">
        <dgm:presLayoutVars>
          <dgm:chMax val="0"/>
          <dgm:chPref val="0"/>
        </dgm:presLayoutVars>
      </dgm:prSet>
      <dgm:spPr/>
    </dgm:pt>
    <dgm:pt modelId="{F2E676FD-D18A-423F-A19A-05807BA1B265}" type="pres">
      <dgm:prSet presAssocID="{A7EDC5AA-B8B6-4367-B14F-EAC25277E557}" presName="sibTrans" presStyleCnt="0"/>
      <dgm:spPr/>
    </dgm:pt>
    <dgm:pt modelId="{15E12A87-E31D-4B5D-A2E1-64F12A171F8C}" type="pres">
      <dgm:prSet presAssocID="{154ADAA6-5353-4AAA-B7CB-EBF264A13086}" presName="compNode" presStyleCnt="0"/>
      <dgm:spPr/>
    </dgm:pt>
    <dgm:pt modelId="{E36AAFE3-0100-48AC-B14C-E3FFA7AF8A70}" type="pres">
      <dgm:prSet presAssocID="{154ADAA6-5353-4AAA-B7CB-EBF264A13086}" presName="bgRect" presStyleLbl="bgShp" presStyleIdx="2" presStyleCnt="5"/>
      <dgm:spPr/>
    </dgm:pt>
    <dgm:pt modelId="{28024F80-ADC0-46DA-8F45-6B535EE4B4EA}" type="pres">
      <dgm:prSet presAssocID="{154ADAA6-5353-4AAA-B7CB-EBF264A13086}" presName="iconRect" presStyleLbl="node1" presStyleIdx="2" presStyleCnt="5"/>
      <dgm:spPr>
        <a:blipFill rotWithShape="1">
          <a:blip xmlns:r="http://schemas.openxmlformats.org/officeDocument/2006/relationships" r:embed="rId3">
            <a:alphaModFix/>
            <a:duotone>
              <a:prstClr val="black"/>
              <a:srgbClr val="1D6F7E">
                <a:tint val="45000"/>
                <a:satMod val="400000"/>
              </a:srgbClr>
            </a:duotone>
          </a:blip>
          <a:srcRect/>
          <a:stretch>
            <a:fillRect/>
          </a:stretch>
        </a:blipFill>
        <a:ln>
          <a:noFill/>
        </a:ln>
      </dgm:spPr>
      <dgm:extLst>
        <a:ext uri="{E40237B7-FDA0-4F09-8148-C483321AD2D9}">
          <dgm14:cNvPr xmlns:dgm14="http://schemas.microsoft.com/office/drawing/2010/diagram" id="0" name="" descr="Scales of Justice"/>
        </a:ext>
      </dgm:extLst>
    </dgm:pt>
    <dgm:pt modelId="{F4D7F5FB-6C94-4240-B0EE-C02042F6692D}" type="pres">
      <dgm:prSet presAssocID="{154ADAA6-5353-4AAA-B7CB-EBF264A13086}" presName="spaceRect" presStyleCnt="0"/>
      <dgm:spPr/>
    </dgm:pt>
    <dgm:pt modelId="{5F8879CC-B39B-4169-A716-D7B64F4B1682}" type="pres">
      <dgm:prSet presAssocID="{154ADAA6-5353-4AAA-B7CB-EBF264A13086}" presName="parTx" presStyleLbl="revTx" presStyleIdx="2" presStyleCnt="5">
        <dgm:presLayoutVars>
          <dgm:chMax val="0"/>
          <dgm:chPref val="0"/>
        </dgm:presLayoutVars>
      </dgm:prSet>
      <dgm:spPr/>
    </dgm:pt>
    <dgm:pt modelId="{467F05EA-E89B-46C7-BFC4-78B15F3FB1A7}" type="pres">
      <dgm:prSet presAssocID="{D7A2693E-0D09-4DAA-AFE0-31299F096875}" presName="sibTrans" presStyleCnt="0"/>
      <dgm:spPr/>
    </dgm:pt>
    <dgm:pt modelId="{2F68FA6F-8F94-46EF-B74D-29AD84FEBAEE}" type="pres">
      <dgm:prSet presAssocID="{17D5A239-6AAA-4FB7-9447-783A53A49761}" presName="compNode" presStyleCnt="0"/>
      <dgm:spPr/>
    </dgm:pt>
    <dgm:pt modelId="{C4483E84-015F-4BD0-B7A4-8F6EC919369E}" type="pres">
      <dgm:prSet presAssocID="{17D5A239-6AAA-4FB7-9447-783A53A49761}" presName="bgRect" presStyleLbl="bgShp" presStyleIdx="3" presStyleCnt="5"/>
      <dgm:spPr/>
    </dgm:pt>
    <dgm:pt modelId="{25ABBDF8-1247-491F-BBE4-12AAB4989B2B}" type="pres">
      <dgm:prSet presAssocID="{17D5A239-6AAA-4FB7-9447-783A53A49761}" presName="iconRect" presStyleLbl="node1" presStyleIdx="3" presStyleCnt="5"/>
      <dgm:spPr>
        <a:blipFill rotWithShape="1">
          <a:blip xmlns:r="http://schemas.openxmlformats.org/officeDocument/2006/relationships" r:embed="rId4">
            <a:alphaModFix/>
            <a:duotone>
              <a:prstClr val="black"/>
              <a:srgbClr val="1D6F7E">
                <a:tint val="45000"/>
                <a:satMod val="400000"/>
              </a:srgbClr>
            </a:duotone>
          </a:blip>
          <a:srcRect/>
          <a:stretch>
            <a:fillRect/>
          </a:stretch>
        </a:blipFill>
        <a:ln>
          <a:noFill/>
        </a:ln>
      </dgm:spPr>
      <dgm:extLst>
        <a:ext uri="{E40237B7-FDA0-4F09-8148-C483321AD2D9}">
          <dgm14:cNvPr xmlns:dgm14="http://schemas.microsoft.com/office/drawing/2010/diagram" id="0" name="" descr="Handshake"/>
        </a:ext>
      </dgm:extLst>
    </dgm:pt>
    <dgm:pt modelId="{95BC1D7B-586B-427F-BEF1-CBD7AE982829}" type="pres">
      <dgm:prSet presAssocID="{17D5A239-6AAA-4FB7-9447-783A53A49761}" presName="spaceRect" presStyleCnt="0"/>
      <dgm:spPr/>
    </dgm:pt>
    <dgm:pt modelId="{16392E84-C76E-4F7E-A4DB-A24DF5E960B0}" type="pres">
      <dgm:prSet presAssocID="{17D5A239-6AAA-4FB7-9447-783A53A49761}" presName="parTx" presStyleLbl="revTx" presStyleIdx="3" presStyleCnt="5">
        <dgm:presLayoutVars>
          <dgm:chMax val="0"/>
          <dgm:chPref val="0"/>
        </dgm:presLayoutVars>
      </dgm:prSet>
      <dgm:spPr/>
    </dgm:pt>
    <dgm:pt modelId="{0178E70F-02D7-4A57-9DF7-04AF3D3C2900}" type="pres">
      <dgm:prSet presAssocID="{6504E8FD-49A2-40B9-8857-5DAB8C174E3A}" presName="sibTrans" presStyleCnt="0"/>
      <dgm:spPr/>
    </dgm:pt>
    <dgm:pt modelId="{F743A283-86F4-4EA6-905B-2CD61602CCE5}" type="pres">
      <dgm:prSet presAssocID="{ADC9FCF0-84C6-45BB-A772-B61EA66958D4}" presName="compNode" presStyleCnt="0"/>
      <dgm:spPr/>
    </dgm:pt>
    <dgm:pt modelId="{6C8C6FEC-46DC-4B8C-AF57-12E41411940F}" type="pres">
      <dgm:prSet presAssocID="{ADC9FCF0-84C6-45BB-A772-B61EA66958D4}" presName="bgRect" presStyleLbl="bgShp" presStyleIdx="4" presStyleCnt="5"/>
      <dgm:spPr/>
    </dgm:pt>
    <dgm:pt modelId="{B21D1A35-A71F-4B09-A2CB-01F471685950}" type="pres">
      <dgm:prSet presAssocID="{ADC9FCF0-84C6-45BB-A772-B61EA66958D4}" presName="iconRect" presStyleLbl="node1" presStyleIdx="4" presStyleCnt="5"/>
      <dgm:spPr>
        <a:blipFill rotWithShape="1">
          <a:blip xmlns:r="http://schemas.openxmlformats.org/officeDocument/2006/relationships" r:embed="rId5">
            <a:alphaModFix/>
            <a:duotone>
              <a:prstClr val="black"/>
              <a:srgbClr val="1D6F7E">
                <a:tint val="45000"/>
                <a:satMod val="400000"/>
              </a:srgbClr>
            </a:duotone>
          </a:blip>
          <a:srcRect/>
          <a:stretch>
            <a:fillRect/>
          </a:stretch>
        </a:blipFill>
        <a:ln>
          <a:noFill/>
        </a:ln>
      </dgm:spPr>
      <dgm:extLst>
        <a:ext uri="{E40237B7-FDA0-4F09-8148-C483321AD2D9}">
          <dgm14:cNvPr xmlns:dgm14="http://schemas.microsoft.com/office/drawing/2010/diagram" id="0" name="" descr="Pencil"/>
        </a:ext>
      </dgm:extLst>
    </dgm:pt>
    <dgm:pt modelId="{594ACF0D-1E33-44CC-BC81-B3B0EC992B9B}" type="pres">
      <dgm:prSet presAssocID="{ADC9FCF0-84C6-45BB-A772-B61EA66958D4}" presName="spaceRect" presStyleCnt="0"/>
      <dgm:spPr/>
    </dgm:pt>
    <dgm:pt modelId="{1B992DB4-CD4D-4FC6-A00E-AEF020041675}" type="pres">
      <dgm:prSet presAssocID="{ADC9FCF0-84C6-45BB-A772-B61EA66958D4}" presName="parTx" presStyleLbl="revTx" presStyleIdx="4" presStyleCnt="5">
        <dgm:presLayoutVars>
          <dgm:chMax val="0"/>
          <dgm:chPref val="0"/>
        </dgm:presLayoutVars>
      </dgm:prSet>
      <dgm:spPr/>
    </dgm:pt>
  </dgm:ptLst>
  <dgm:cxnLst>
    <dgm:cxn modelId="{EA3DA701-4983-4932-855B-8EE71E3F1A98}" type="presOf" srcId="{154ADAA6-5353-4AAA-B7CB-EBF264A13086}" destId="{5F8879CC-B39B-4169-A716-D7B64F4B1682}" srcOrd="0" destOrd="0" presId="urn:microsoft.com/office/officeart/2018/2/layout/IconVerticalSolidList"/>
    <dgm:cxn modelId="{22D02E0F-2786-41B3-B806-CEFCF7FE77C0}" srcId="{2225D130-4282-4002-A1FA-C08341A75390}" destId="{ADC9FCF0-84C6-45BB-A772-B61EA66958D4}" srcOrd="4" destOrd="0" parTransId="{ADFA950D-59A1-488B-AC6D-764599057437}" sibTransId="{B908F52E-7337-46DF-A09B-22FD1D6F323E}"/>
    <dgm:cxn modelId="{BC0E826B-02B7-4AC1-A821-3229D9649579}" type="presOf" srcId="{2225D130-4282-4002-A1FA-C08341A75390}" destId="{61346453-D124-4ABB-9262-19C2F22A4E6E}" srcOrd="0" destOrd="0" presId="urn:microsoft.com/office/officeart/2018/2/layout/IconVerticalSolidList"/>
    <dgm:cxn modelId="{5CDE1C77-8325-4CA3-9D77-04E73B8C39B3}" srcId="{2225D130-4282-4002-A1FA-C08341A75390}" destId="{74285699-31C9-46D1-98CB-F469516872F3}" srcOrd="1" destOrd="0" parTransId="{D560FBA7-8A8C-4E71-BC00-A7A3CBBC6942}" sibTransId="{A7EDC5AA-B8B6-4367-B14F-EAC25277E557}"/>
    <dgm:cxn modelId="{1615927D-F6BF-4E20-A575-09B3C48DBB45}" srcId="{2225D130-4282-4002-A1FA-C08341A75390}" destId="{EF3361D3-A84B-436B-9BD1-7AAACFBA76F7}" srcOrd="0" destOrd="0" parTransId="{F0679AC3-9266-4B52-AB89-1BB3E0599F9D}" sibTransId="{C5BFE72E-A300-499B-B0FA-FDF1F6E4FF24}"/>
    <dgm:cxn modelId="{39E3CDAA-CF58-4557-ACA5-18A151DC3ED9}" srcId="{2225D130-4282-4002-A1FA-C08341A75390}" destId="{154ADAA6-5353-4AAA-B7CB-EBF264A13086}" srcOrd="2" destOrd="0" parTransId="{362AD741-7D16-4F30-8AF9-09FFC0932CEE}" sibTransId="{D7A2693E-0D09-4DAA-AFE0-31299F096875}"/>
    <dgm:cxn modelId="{35BF1FB0-1E89-4A12-91D6-AA50F10121EE}" srcId="{2225D130-4282-4002-A1FA-C08341A75390}" destId="{17D5A239-6AAA-4FB7-9447-783A53A49761}" srcOrd="3" destOrd="0" parTransId="{98B4495B-19A2-426F-91D8-22034FD3D240}" sibTransId="{6504E8FD-49A2-40B9-8857-5DAB8C174E3A}"/>
    <dgm:cxn modelId="{AC15CEBA-B049-4C3E-A363-B1566CF3526C}" type="presOf" srcId="{17D5A239-6AAA-4FB7-9447-783A53A49761}" destId="{16392E84-C76E-4F7E-A4DB-A24DF5E960B0}" srcOrd="0" destOrd="0" presId="urn:microsoft.com/office/officeart/2018/2/layout/IconVerticalSolidList"/>
    <dgm:cxn modelId="{392B62C7-CFBC-4AA8-A371-5EF85C17D220}" type="presOf" srcId="{ADC9FCF0-84C6-45BB-A772-B61EA66958D4}" destId="{1B992DB4-CD4D-4FC6-A00E-AEF020041675}" srcOrd="0" destOrd="0" presId="urn:microsoft.com/office/officeart/2018/2/layout/IconVerticalSolidList"/>
    <dgm:cxn modelId="{60DCE1E0-1106-458E-9179-BA59714FACC1}" type="presOf" srcId="{EF3361D3-A84B-436B-9BD1-7AAACFBA76F7}" destId="{44780D82-9E01-400D-AEA2-E20E9C54BAC7}" srcOrd="0" destOrd="0" presId="urn:microsoft.com/office/officeart/2018/2/layout/IconVerticalSolidList"/>
    <dgm:cxn modelId="{0B9D36F9-A320-4108-9B27-908D0FB1DBEA}" type="presOf" srcId="{74285699-31C9-46D1-98CB-F469516872F3}" destId="{C9108BED-4565-4723-BC5E-E7B65E8F203E}" srcOrd="0" destOrd="0" presId="urn:microsoft.com/office/officeart/2018/2/layout/IconVerticalSolidList"/>
    <dgm:cxn modelId="{6C2879FA-58D5-4903-837B-51FC9B098DBC}" type="presParOf" srcId="{61346453-D124-4ABB-9262-19C2F22A4E6E}" destId="{5FC15370-5582-4060-8EEE-D3CB5DEFE4BA}" srcOrd="0" destOrd="0" presId="urn:microsoft.com/office/officeart/2018/2/layout/IconVerticalSolidList"/>
    <dgm:cxn modelId="{72843DB1-E844-416A-A607-87ADEC43EB04}" type="presParOf" srcId="{5FC15370-5582-4060-8EEE-D3CB5DEFE4BA}" destId="{A5D83714-5ACA-49C2-BD00-44A61A9B431E}" srcOrd="0" destOrd="0" presId="urn:microsoft.com/office/officeart/2018/2/layout/IconVerticalSolidList"/>
    <dgm:cxn modelId="{9A5EBB20-EE7B-4E5C-A6A8-CA6856BFFA70}" type="presParOf" srcId="{5FC15370-5582-4060-8EEE-D3CB5DEFE4BA}" destId="{5CDE3106-7697-461E-915F-1A545194FA05}" srcOrd="1" destOrd="0" presId="urn:microsoft.com/office/officeart/2018/2/layout/IconVerticalSolidList"/>
    <dgm:cxn modelId="{490AE0D0-09F9-4144-BF02-17410E2081CA}" type="presParOf" srcId="{5FC15370-5582-4060-8EEE-D3CB5DEFE4BA}" destId="{D9F0818B-EC56-4761-ABB0-C58F9858A5F8}" srcOrd="2" destOrd="0" presId="urn:microsoft.com/office/officeart/2018/2/layout/IconVerticalSolidList"/>
    <dgm:cxn modelId="{65A66FA5-6299-4680-A826-168688FE540B}" type="presParOf" srcId="{5FC15370-5582-4060-8EEE-D3CB5DEFE4BA}" destId="{44780D82-9E01-400D-AEA2-E20E9C54BAC7}" srcOrd="3" destOrd="0" presId="urn:microsoft.com/office/officeart/2018/2/layout/IconVerticalSolidList"/>
    <dgm:cxn modelId="{1B02D5A7-36A0-4BE8-99DF-D86DFBC62272}" type="presParOf" srcId="{61346453-D124-4ABB-9262-19C2F22A4E6E}" destId="{EF782F5F-F140-4994-A010-FAC54AB105C6}" srcOrd="1" destOrd="0" presId="urn:microsoft.com/office/officeart/2018/2/layout/IconVerticalSolidList"/>
    <dgm:cxn modelId="{21ACA980-08D7-43E1-ADB7-0E4137EB53D6}" type="presParOf" srcId="{61346453-D124-4ABB-9262-19C2F22A4E6E}" destId="{896D30E9-0E08-4D3E-8981-46CF7F69CFDF}" srcOrd="2" destOrd="0" presId="urn:microsoft.com/office/officeart/2018/2/layout/IconVerticalSolidList"/>
    <dgm:cxn modelId="{3D703864-C8C7-4A2A-A1B6-49034B88F16A}" type="presParOf" srcId="{896D30E9-0E08-4D3E-8981-46CF7F69CFDF}" destId="{92DDDF10-7C6B-4541-B5BF-A63427954B2E}" srcOrd="0" destOrd="0" presId="urn:microsoft.com/office/officeart/2018/2/layout/IconVerticalSolidList"/>
    <dgm:cxn modelId="{27066A33-F32B-4A79-9B2D-887A959DAD6A}" type="presParOf" srcId="{896D30E9-0E08-4D3E-8981-46CF7F69CFDF}" destId="{40335CFA-BCAC-4650-8AC1-7F851755CF43}" srcOrd="1" destOrd="0" presId="urn:microsoft.com/office/officeart/2018/2/layout/IconVerticalSolidList"/>
    <dgm:cxn modelId="{808FF64B-9A49-4990-8F00-F3A7C31441E6}" type="presParOf" srcId="{896D30E9-0E08-4D3E-8981-46CF7F69CFDF}" destId="{2BDB18D4-0BB5-4865-AB47-D5F4E1A8DDFD}" srcOrd="2" destOrd="0" presId="urn:microsoft.com/office/officeart/2018/2/layout/IconVerticalSolidList"/>
    <dgm:cxn modelId="{3E03214D-11F2-400E-BFB0-376AC4B656B7}" type="presParOf" srcId="{896D30E9-0E08-4D3E-8981-46CF7F69CFDF}" destId="{C9108BED-4565-4723-BC5E-E7B65E8F203E}" srcOrd="3" destOrd="0" presId="urn:microsoft.com/office/officeart/2018/2/layout/IconVerticalSolidList"/>
    <dgm:cxn modelId="{B90D4293-BD7C-4ACC-B0A9-45A96F5D9D09}" type="presParOf" srcId="{61346453-D124-4ABB-9262-19C2F22A4E6E}" destId="{F2E676FD-D18A-423F-A19A-05807BA1B265}" srcOrd="3" destOrd="0" presId="urn:microsoft.com/office/officeart/2018/2/layout/IconVerticalSolidList"/>
    <dgm:cxn modelId="{3ACCE115-F604-40BD-83BF-19D63B32D5CF}" type="presParOf" srcId="{61346453-D124-4ABB-9262-19C2F22A4E6E}" destId="{15E12A87-E31D-4B5D-A2E1-64F12A171F8C}" srcOrd="4" destOrd="0" presId="urn:microsoft.com/office/officeart/2018/2/layout/IconVerticalSolidList"/>
    <dgm:cxn modelId="{9A63AF3D-33B6-4DA8-8059-6404DE296C69}" type="presParOf" srcId="{15E12A87-E31D-4B5D-A2E1-64F12A171F8C}" destId="{E36AAFE3-0100-48AC-B14C-E3FFA7AF8A70}" srcOrd="0" destOrd="0" presId="urn:microsoft.com/office/officeart/2018/2/layout/IconVerticalSolidList"/>
    <dgm:cxn modelId="{3805260C-7272-4302-9B97-9B131569BC35}" type="presParOf" srcId="{15E12A87-E31D-4B5D-A2E1-64F12A171F8C}" destId="{28024F80-ADC0-46DA-8F45-6B535EE4B4EA}" srcOrd="1" destOrd="0" presId="urn:microsoft.com/office/officeart/2018/2/layout/IconVerticalSolidList"/>
    <dgm:cxn modelId="{E122CA25-335F-4E1A-A411-8469EF18C6FC}" type="presParOf" srcId="{15E12A87-E31D-4B5D-A2E1-64F12A171F8C}" destId="{F4D7F5FB-6C94-4240-B0EE-C02042F6692D}" srcOrd="2" destOrd="0" presId="urn:microsoft.com/office/officeart/2018/2/layout/IconVerticalSolidList"/>
    <dgm:cxn modelId="{9068EB29-30B8-430A-B39F-4DC79EB726EF}" type="presParOf" srcId="{15E12A87-E31D-4B5D-A2E1-64F12A171F8C}" destId="{5F8879CC-B39B-4169-A716-D7B64F4B1682}" srcOrd="3" destOrd="0" presId="urn:microsoft.com/office/officeart/2018/2/layout/IconVerticalSolidList"/>
    <dgm:cxn modelId="{6E3439E9-0114-4858-B003-54E8DB9D787E}" type="presParOf" srcId="{61346453-D124-4ABB-9262-19C2F22A4E6E}" destId="{467F05EA-E89B-46C7-BFC4-78B15F3FB1A7}" srcOrd="5" destOrd="0" presId="urn:microsoft.com/office/officeart/2018/2/layout/IconVerticalSolidList"/>
    <dgm:cxn modelId="{2F41A42D-9914-43EF-9A0E-F99D8BE73156}" type="presParOf" srcId="{61346453-D124-4ABB-9262-19C2F22A4E6E}" destId="{2F68FA6F-8F94-46EF-B74D-29AD84FEBAEE}" srcOrd="6" destOrd="0" presId="urn:microsoft.com/office/officeart/2018/2/layout/IconVerticalSolidList"/>
    <dgm:cxn modelId="{16E71C62-2BF2-4813-9EAB-6FC41491F61E}" type="presParOf" srcId="{2F68FA6F-8F94-46EF-B74D-29AD84FEBAEE}" destId="{C4483E84-015F-4BD0-B7A4-8F6EC919369E}" srcOrd="0" destOrd="0" presId="urn:microsoft.com/office/officeart/2018/2/layout/IconVerticalSolidList"/>
    <dgm:cxn modelId="{E767537A-5567-4106-8FE4-A2815DA8B3E2}" type="presParOf" srcId="{2F68FA6F-8F94-46EF-B74D-29AD84FEBAEE}" destId="{25ABBDF8-1247-491F-BBE4-12AAB4989B2B}" srcOrd="1" destOrd="0" presId="urn:microsoft.com/office/officeart/2018/2/layout/IconVerticalSolidList"/>
    <dgm:cxn modelId="{779F542C-AC8E-44E2-BABA-DE156D5748AD}" type="presParOf" srcId="{2F68FA6F-8F94-46EF-B74D-29AD84FEBAEE}" destId="{95BC1D7B-586B-427F-BEF1-CBD7AE982829}" srcOrd="2" destOrd="0" presId="urn:microsoft.com/office/officeart/2018/2/layout/IconVerticalSolidList"/>
    <dgm:cxn modelId="{9E968AF3-3C74-4895-BB40-0AB0473D50C0}" type="presParOf" srcId="{2F68FA6F-8F94-46EF-B74D-29AD84FEBAEE}" destId="{16392E84-C76E-4F7E-A4DB-A24DF5E960B0}" srcOrd="3" destOrd="0" presId="urn:microsoft.com/office/officeart/2018/2/layout/IconVerticalSolidList"/>
    <dgm:cxn modelId="{30497B0C-3E72-4C9F-835D-BE0AFEB63F24}" type="presParOf" srcId="{61346453-D124-4ABB-9262-19C2F22A4E6E}" destId="{0178E70F-02D7-4A57-9DF7-04AF3D3C2900}" srcOrd="7" destOrd="0" presId="urn:microsoft.com/office/officeart/2018/2/layout/IconVerticalSolidList"/>
    <dgm:cxn modelId="{502F63C1-9BE8-453C-8123-8C9947F82C1E}" type="presParOf" srcId="{61346453-D124-4ABB-9262-19C2F22A4E6E}" destId="{F743A283-86F4-4EA6-905B-2CD61602CCE5}" srcOrd="8" destOrd="0" presId="urn:microsoft.com/office/officeart/2018/2/layout/IconVerticalSolidList"/>
    <dgm:cxn modelId="{A8543CCC-29C1-41FA-ABD7-C442C85ABFD3}" type="presParOf" srcId="{F743A283-86F4-4EA6-905B-2CD61602CCE5}" destId="{6C8C6FEC-46DC-4B8C-AF57-12E41411940F}" srcOrd="0" destOrd="0" presId="urn:microsoft.com/office/officeart/2018/2/layout/IconVerticalSolidList"/>
    <dgm:cxn modelId="{3666271F-C213-41F9-AB30-94FAB2C3404E}" type="presParOf" srcId="{F743A283-86F4-4EA6-905B-2CD61602CCE5}" destId="{B21D1A35-A71F-4B09-A2CB-01F471685950}" srcOrd="1" destOrd="0" presId="urn:microsoft.com/office/officeart/2018/2/layout/IconVerticalSolidList"/>
    <dgm:cxn modelId="{1C6729FE-DBBF-4248-81F9-9920E01569FA}" type="presParOf" srcId="{F743A283-86F4-4EA6-905B-2CD61602CCE5}" destId="{594ACF0D-1E33-44CC-BC81-B3B0EC992B9B}" srcOrd="2" destOrd="0" presId="urn:microsoft.com/office/officeart/2018/2/layout/IconVerticalSolidList"/>
    <dgm:cxn modelId="{37E9EAD5-4201-4AA3-83C4-DD7068158125}" type="presParOf" srcId="{F743A283-86F4-4EA6-905B-2CD61602CCE5}" destId="{1B992DB4-CD4D-4FC6-A00E-AEF02004167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6708C4-4938-4CE0-B587-7031C3FBAAA4}">
      <dsp:nvSpPr>
        <dsp:cNvPr id="0" name=""/>
        <dsp:cNvSpPr/>
      </dsp:nvSpPr>
      <dsp:spPr>
        <a:xfrm>
          <a:off x="264986" y="728474"/>
          <a:ext cx="424775" cy="4247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C1E143A-81ED-402E-BF64-D24AE64B5348}">
      <dsp:nvSpPr>
        <dsp:cNvPr id="0" name=""/>
        <dsp:cNvSpPr/>
      </dsp:nvSpPr>
      <dsp:spPr>
        <a:xfrm>
          <a:off x="5401" y="1297460"/>
          <a:ext cx="943945" cy="377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dirty="0"/>
            <a:t>Attended ASBMR First Time Attendees Seminar!</a:t>
          </a:r>
        </a:p>
      </dsp:txBody>
      <dsp:txXfrm>
        <a:off x="5401" y="1297460"/>
        <a:ext cx="943945" cy="377578"/>
      </dsp:txXfrm>
    </dsp:sp>
    <dsp:sp modelId="{D197399A-4667-49D4-A2C2-C84704750345}">
      <dsp:nvSpPr>
        <dsp:cNvPr id="0" name=""/>
        <dsp:cNvSpPr/>
      </dsp:nvSpPr>
      <dsp:spPr>
        <a:xfrm>
          <a:off x="1374121" y="728474"/>
          <a:ext cx="424775" cy="4247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230E2C6-F7CA-4217-BFD8-30726329D420}">
      <dsp:nvSpPr>
        <dsp:cNvPr id="0" name=""/>
        <dsp:cNvSpPr/>
      </dsp:nvSpPr>
      <dsp:spPr>
        <a:xfrm>
          <a:off x="1114536" y="1297460"/>
          <a:ext cx="943945" cy="377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dirty="0"/>
            <a:t>Prepared Micro- and mini-elevator pitches </a:t>
          </a:r>
        </a:p>
      </dsp:txBody>
      <dsp:txXfrm>
        <a:off x="1114536" y="1297460"/>
        <a:ext cx="943945" cy="377578"/>
      </dsp:txXfrm>
    </dsp:sp>
    <dsp:sp modelId="{3BCE6730-DF49-48CC-8794-DA9CBBC2F517}">
      <dsp:nvSpPr>
        <dsp:cNvPr id="0" name=""/>
        <dsp:cNvSpPr/>
      </dsp:nvSpPr>
      <dsp:spPr>
        <a:xfrm>
          <a:off x="2483257" y="728474"/>
          <a:ext cx="424775" cy="4247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5A27477-04D3-4C98-B64A-3E3494066D03}">
      <dsp:nvSpPr>
        <dsp:cNvPr id="0" name=""/>
        <dsp:cNvSpPr/>
      </dsp:nvSpPr>
      <dsp:spPr>
        <a:xfrm>
          <a:off x="2223672" y="1297460"/>
          <a:ext cx="943945" cy="377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dirty="0"/>
            <a:t>Set up social media accounts and followed ASBMR</a:t>
          </a:r>
        </a:p>
      </dsp:txBody>
      <dsp:txXfrm>
        <a:off x="2223672" y="1297460"/>
        <a:ext cx="943945" cy="377578"/>
      </dsp:txXfrm>
    </dsp:sp>
    <dsp:sp modelId="{865270AF-74D8-424B-8108-65C448CA7428}">
      <dsp:nvSpPr>
        <dsp:cNvPr id="0" name=""/>
        <dsp:cNvSpPr/>
      </dsp:nvSpPr>
      <dsp:spPr>
        <a:xfrm>
          <a:off x="3592393" y="728474"/>
          <a:ext cx="424775" cy="4247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5B074F2-BB0C-4871-A37F-18AE699E1461}">
      <dsp:nvSpPr>
        <dsp:cNvPr id="0" name=""/>
        <dsp:cNvSpPr/>
      </dsp:nvSpPr>
      <dsp:spPr>
        <a:xfrm>
          <a:off x="3332808" y="1297460"/>
          <a:ext cx="943945" cy="377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dirty="0"/>
            <a:t>Email PIs/peers to meet at ASBMR and set up meetings</a:t>
          </a:r>
        </a:p>
      </dsp:txBody>
      <dsp:txXfrm>
        <a:off x="3332808" y="1297460"/>
        <a:ext cx="943945" cy="377578"/>
      </dsp:txXfrm>
    </dsp:sp>
    <dsp:sp modelId="{D8EFC9AC-A142-4082-84DD-EE5C34185811}">
      <dsp:nvSpPr>
        <dsp:cNvPr id="0" name=""/>
        <dsp:cNvSpPr/>
      </dsp:nvSpPr>
      <dsp:spPr>
        <a:xfrm>
          <a:off x="4701529" y="728474"/>
          <a:ext cx="424775" cy="4247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698BF6E-63A0-4112-9A66-3548431193A9}">
      <dsp:nvSpPr>
        <dsp:cNvPr id="0" name=""/>
        <dsp:cNvSpPr/>
      </dsp:nvSpPr>
      <dsp:spPr>
        <a:xfrm>
          <a:off x="4441944" y="1297460"/>
          <a:ext cx="943945" cy="377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dirty="0"/>
            <a:t>Discovered a place to grab a coffee or food with new friends</a:t>
          </a:r>
        </a:p>
      </dsp:txBody>
      <dsp:txXfrm>
        <a:off x="4441944" y="1297460"/>
        <a:ext cx="943945" cy="377578"/>
      </dsp:txXfrm>
    </dsp:sp>
    <dsp:sp modelId="{26FAFB64-B129-4B2E-B84C-B16172A6F97F}">
      <dsp:nvSpPr>
        <dsp:cNvPr id="0" name=""/>
        <dsp:cNvSpPr/>
      </dsp:nvSpPr>
      <dsp:spPr>
        <a:xfrm>
          <a:off x="5810664" y="728474"/>
          <a:ext cx="424775" cy="4247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30986E0-B53E-44AA-AEE5-ED518733386F}">
      <dsp:nvSpPr>
        <dsp:cNvPr id="0" name=""/>
        <dsp:cNvSpPr/>
      </dsp:nvSpPr>
      <dsp:spPr>
        <a:xfrm>
          <a:off x="5551079" y="1297460"/>
          <a:ext cx="943945" cy="377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Chat with someone in the ESI Lounge about Career Development</a:t>
          </a:r>
        </a:p>
      </dsp:txBody>
      <dsp:txXfrm>
        <a:off x="5551079" y="1297460"/>
        <a:ext cx="943945" cy="377578"/>
      </dsp:txXfrm>
    </dsp:sp>
    <dsp:sp modelId="{F3A1AB9A-079B-4087-BD6E-F6868AE90253}">
      <dsp:nvSpPr>
        <dsp:cNvPr id="0" name=""/>
        <dsp:cNvSpPr/>
      </dsp:nvSpPr>
      <dsp:spPr>
        <a:xfrm>
          <a:off x="6919800" y="728474"/>
          <a:ext cx="424775" cy="4247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53949BC-7FE2-47C8-B0F2-6FB775BFA619}">
      <dsp:nvSpPr>
        <dsp:cNvPr id="0" name=""/>
        <dsp:cNvSpPr/>
      </dsp:nvSpPr>
      <dsp:spPr>
        <a:xfrm>
          <a:off x="6660215" y="1297460"/>
          <a:ext cx="943945" cy="377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dirty="0"/>
            <a:t>Explored the city with new friends</a:t>
          </a:r>
        </a:p>
      </dsp:txBody>
      <dsp:txXfrm>
        <a:off x="6660215" y="1297460"/>
        <a:ext cx="943945" cy="377578"/>
      </dsp:txXfrm>
    </dsp:sp>
    <dsp:sp modelId="{D21B3AE5-6352-4E68-A4E2-D9364190EDEB}">
      <dsp:nvSpPr>
        <dsp:cNvPr id="0" name=""/>
        <dsp:cNvSpPr/>
      </dsp:nvSpPr>
      <dsp:spPr>
        <a:xfrm>
          <a:off x="8028936" y="728474"/>
          <a:ext cx="424775" cy="4247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728A20A-9C3D-4243-BE6F-C2BC0BEA149F}">
      <dsp:nvSpPr>
        <dsp:cNvPr id="0" name=""/>
        <dsp:cNvSpPr/>
      </dsp:nvSpPr>
      <dsp:spPr>
        <a:xfrm>
          <a:off x="7769351" y="1297460"/>
          <a:ext cx="943945" cy="377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dirty="0"/>
            <a:t>Go to ASBMR networking events</a:t>
          </a:r>
        </a:p>
      </dsp:txBody>
      <dsp:txXfrm>
        <a:off x="7769351" y="1297460"/>
        <a:ext cx="943945" cy="3775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55580-1AB1-4E19-ACF4-3567646E64FC}">
      <dsp:nvSpPr>
        <dsp:cNvPr id="0" name=""/>
        <dsp:cNvSpPr/>
      </dsp:nvSpPr>
      <dsp:spPr>
        <a:xfrm>
          <a:off x="0" y="360"/>
          <a:ext cx="8458200" cy="8434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3A51F3-B440-4094-8EA6-13B120FCD048}">
      <dsp:nvSpPr>
        <dsp:cNvPr id="0" name=""/>
        <dsp:cNvSpPr/>
      </dsp:nvSpPr>
      <dsp:spPr>
        <a:xfrm>
          <a:off x="255139" y="190133"/>
          <a:ext cx="463890" cy="4638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0D130E2-FA72-487C-8EE7-0E7F82875094}">
      <dsp:nvSpPr>
        <dsp:cNvPr id="0" name=""/>
        <dsp:cNvSpPr/>
      </dsp:nvSpPr>
      <dsp:spPr>
        <a:xfrm>
          <a:off x="974169" y="360"/>
          <a:ext cx="7484030" cy="843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264" tIns="89264" rIns="89264" bIns="89264" numCol="1" spcCol="1270" anchor="ctr" anchorCtr="0">
          <a:noAutofit/>
        </a:bodyPr>
        <a:lstStyle/>
        <a:p>
          <a:pPr marL="0" lvl="0" indent="0" algn="l" defTabSz="1111250">
            <a:lnSpc>
              <a:spcPct val="90000"/>
            </a:lnSpc>
            <a:spcBef>
              <a:spcPct val="0"/>
            </a:spcBef>
            <a:spcAft>
              <a:spcPct val="35000"/>
            </a:spcAft>
            <a:buNone/>
          </a:pPr>
          <a:r>
            <a:rPr lang="en-US" sz="2500" kern="1200"/>
            <a:t>Don’t let FOMO get the best of you </a:t>
          </a:r>
        </a:p>
      </dsp:txBody>
      <dsp:txXfrm>
        <a:off x="974169" y="360"/>
        <a:ext cx="7484030" cy="843436"/>
      </dsp:txXfrm>
    </dsp:sp>
    <dsp:sp modelId="{614C8B20-A37D-409A-83BC-CE7822340702}">
      <dsp:nvSpPr>
        <dsp:cNvPr id="0" name=""/>
        <dsp:cNvSpPr/>
      </dsp:nvSpPr>
      <dsp:spPr>
        <a:xfrm>
          <a:off x="0" y="1054656"/>
          <a:ext cx="8458200" cy="8434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22829D-7CF4-4DAA-93ED-838538A0A0B0}">
      <dsp:nvSpPr>
        <dsp:cNvPr id="0" name=""/>
        <dsp:cNvSpPr/>
      </dsp:nvSpPr>
      <dsp:spPr>
        <a:xfrm>
          <a:off x="255139" y="1244429"/>
          <a:ext cx="463890" cy="4638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23CD65D-9E00-40FB-A4EC-8D1B3CC3D894}">
      <dsp:nvSpPr>
        <dsp:cNvPr id="0" name=""/>
        <dsp:cNvSpPr/>
      </dsp:nvSpPr>
      <dsp:spPr>
        <a:xfrm>
          <a:off x="974169" y="1054656"/>
          <a:ext cx="7484030" cy="843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264" tIns="89264" rIns="89264" bIns="89264" numCol="1" spcCol="1270" anchor="ctr" anchorCtr="0">
          <a:noAutofit/>
        </a:bodyPr>
        <a:lstStyle/>
        <a:p>
          <a:pPr marL="0" lvl="0" indent="0" algn="l" defTabSz="1111250">
            <a:lnSpc>
              <a:spcPct val="90000"/>
            </a:lnSpc>
            <a:spcBef>
              <a:spcPct val="0"/>
            </a:spcBef>
            <a:spcAft>
              <a:spcPct val="35000"/>
            </a:spcAft>
            <a:buNone/>
          </a:pPr>
          <a:r>
            <a:rPr lang="en-US" sz="2500" kern="1200"/>
            <a:t>Stay Healthy </a:t>
          </a:r>
        </a:p>
      </dsp:txBody>
      <dsp:txXfrm>
        <a:off x="974169" y="1054656"/>
        <a:ext cx="7484030" cy="843436"/>
      </dsp:txXfrm>
    </dsp:sp>
    <dsp:sp modelId="{CF42A321-C0A7-4E91-934B-500AEA6DB333}">
      <dsp:nvSpPr>
        <dsp:cNvPr id="0" name=""/>
        <dsp:cNvSpPr/>
      </dsp:nvSpPr>
      <dsp:spPr>
        <a:xfrm>
          <a:off x="0" y="2108952"/>
          <a:ext cx="8458200" cy="8434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45E8F3-43C4-49DE-945D-F46953B668BD}">
      <dsp:nvSpPr>
        <dsp:cNvPr id="0" name=""/>
        <dsp:cNvSpPr/>
      </dsp:nvSpPr>
      <dsp:spPr>
        <a:xfrm>
          <a:off x="255139" y="2298725"/>
          <a:ext cx="463890" cy="4638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5BD7D1-8BF2-43D2-9C73-D2FF6D80B349}">
      <dsp:nvSpPr>
        <dsp:cNvPr id="0" name=""/>
        <dsp:cNvSpPr/>
      </dsp:nvSpPr>
      <dsp:spPr>
        <a:xfrm>
          <a:off x="974169" y="2108952"/>
          <a:ext cx="7484030" cy="843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264" tIns="89264" rIns="89264" bIns="89264" numCol="1" spcCol="1270" anchor="ctr" anchorCtr="0">
          <a:noAutofit/>
        </a:bodyPr>
        <a:lstStyle/>
        <a:p>
          <a:pPr marL="0" lvl="0" indent="0" algn="l" defTabSz="1111250">
            <a:lnSpc>
              <a:spcPct val="90000"/>
            </a:lnSpc>
            <a:spcBef>
              <a:spcPct val="0"/>
            </a:spcBef>
            <a:spcAft>
              <a:spcPct val="35000"/>
            </a:spcAft>
            <a:buNone/>
          </a:pPr>
          <a:r>
            <a:rPr lang="en-US" sz="2500" kern="1200"/>
            <a:t>ESI program highlights</a:t>
          </a:r>
        </a:p>
      </dsp:txBody>
      <dsp:txXfrm>
        <a:off x="974169" y="2108952"/>
        <a:ext cx="7484030" cy="8434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D83714-5ACA-49C2-BD00-44A61A9B431E}">
      <dsp:nvSpPr>
        <dsp:cNvPr id="0" name=""/>
        <dsp:cNvSpPr/>
      </dsp:nvSpPr>
      <dsp:spPr>
        <a:xfrm>
          <a:off x="0" y="2306"/>
          <a:ext cx="8458200" cy="4913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DE3106-7697-461E-915F-1A545194FA05}">
      <dsp:nvSpPr>
        <dsp:cNvPr id="0" name=""/>
        <dsp:cNvSpPr/>
      </dsp:nvSpPr>
      <dsp:spPr>
        <a:xfrm>
          <a:off x="148635" y="112861"/>
          <a:ext cx="270245" cy="270245"/>
        </a:xfrm>
        <a:prstGeom prst="rect">
          <a:avLst/>
        </a:prstGeom>
        <a:blipFill rotWithShape="1">
          <a:blip xmlns:r="http://schemas.openxmlformats.org/officeDocument/2006/relationships" r:embed="rId1">
            <a:alphaModFix/>
            <a:duotone>
              <a:prstClr val="black"/>
              <a:srgbClr val="1D6F7E">
                <a:tint val="45000"/>
                <a:satMod val="400000"/>
              </a:srgbClr>
            </a:duotone>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4780D82-9E01-400D-AEA2-E20E9C54BAC7}">
      <dsp:nvSpPr>
        <dsp:cNvPr id="0" name=""/>
        <dsp:cNvSpPr/>
      </dsp:nvSpPr>
      <dsp:spPr>
        <a:xfrm>
          <a:off x="567516" y="2306"/>
          <a:ext cx="7890683" cy="49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02" tIns="52002" rIns="52002" bIns="52002" numCol="1" spcCol="1270" anchor="ctr" anchorCtr="0">
          <a:noAutofit/>
        </a:bodyPr>
        <a:lstStyle/>
        <a:p>
          <a:pPr marL="0" lvl="0" indent="0" algn="l" defTabSz="844550">
            <a:lnSpc>
              <a:spcPct val="90000"/>
            </a:lnSpc>
            <a:spcBef>
              <a:spcPct val="0"/>
            </a:spcBef>
            <a:spcAft>
              <a:spcPct val="35000"/>
            </a:spcAft>
            <a:buNone/>
          </a:pPr>
          <a:r>
            <a:rPr lang="en-US" sz="1900" kern="1200"/>
            <a:t>Prepare in advance</a:t>
          </a:r>
        </a:p>
      </dsp:txBody>
      <dsp:txXfrm>
        <a:off x="567516" y="2306"/>
        <a:ext cx="7890683" cy="491356"/>
      </dsp:txXfrm>
    </dsp:sp>
    <dsp:sp modelId="{92DDDF10-7C6B-4541-B5BF-A63427954B2E}">
      <dsp:nvSpPr>
        <dsp:cNvPr id="0" name=""/>
        <dsp:cNvSpPr/>
      </dsp:nvSpPr>
      <dsp:spPr>
        <a:xfrm>
          <a:off x="0" y="616501"/>
          <a:ext cx="8458200" cy="4913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335CFA-BCAC-4650-8AC1-7F851755CF43}">
      <dsp:nvSpPr>
        <dsp:cNvPr id="0" name=""/>
        <dsp:cNvSpPr/>
      </dsp:nvSpPr>
      <dsp:spPr>
        <a:xfrm>
          <a:off x="148635" y="727057"/>
          <a:ext cx="270245" cy="270245"/>
        </a:xfrm>
        <a:prstGeom prst="rect">
          <a:avLst/>
        </a:prstGeom>
        <a:blipFill rotWithShape="1">
          <a:blip xmlns:r="http://schemas.openxmlformats.org/officeDocument/2006/relationships" r:embed="rId2">
            <a:alphaModFix/>
            <a:duotone>
              <a:prstClr val="black"/>
              <a:srgbClr val="1D6F7E">
                <a:tint val="45000"/>
                <a:satMod val="400000"/>
              </a:srgbClr>
            </a:duotone>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9108BED-4565-4723-BC5E-E7B65E8F203E}">
      <dsp:nvSpPr>
        <dsp:cNvPr id="0" name=""/>
        <dsp:cNvSpPr/>
      </dsp:nvSpPr>
      <dsp:spPr>
        <a:xfrm>
          <a:off x="567516" y="616501"/>
          <a:ext cx="7890683" cy="49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02" tIns="52002" rIns="52002" bIns="52002" numCol="1" spcCol="1270" anchor="ctr" anchorCtr="0">
          <a:noAutofit/>
        </a:bodyPr>
        <a:lstStyle/>
        <a:p>
          <a:pPr marL="0" lvl="0" indent="0" algn="l" defTabSz="844550">
            <a:lnSpc>
              <a:spcPct val="90000"/>
            </a:lnSpc>
            <a:spcBef>
              <a:spcPct val="0"/>
            </a:spcBef>
            <a:spcAft>
              <a:spcPct val="35000"/>
            </a:spcAft>
            <a:buNone/>
          </a:pPr>
          <a:r>
            <a:rPr lang="en-US" sz="1900" kern="1200"/>
            <a:t>Know your location</a:t>
          </a:r>
        </a:p>
      </dsp:txBody>
      <dsp:txXfrm>
        <a:off x="567516" y="616501"/>
        <a:ext cx="7890683" cy="491356"/>
      </dsp:txXfrm>
    </dsp:sp>
    <dsp:sp modelId="{E36AAFE3-0100-48AC-B14C-E3FFA7AF8A70}">
      <dsp:nvSpPr>
        <dsp:cNvPr id="0" name=""/>
        <dsp:cNvSpPr/>
      </dsp:nvSpPr>
      <dsp:spPr>
        <a:xfrm>
          <a:off x="0" y="1230696"/>
          <a:ext cx="8458200" cy="4913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024F80-ADC0-46DA-8F45-6B535EE4B4EA}">
      <dsp:nvSpPr>
        <dsp:cNvPr id="0" name=""/>
        <dsp:cNvSpPr/>
      </dsp:nvSpPr>
      <dsp:spPr>
        <a:xfrm>
          <a:off x="148635" y="1341252"/>
          <a:ext cx="270245" cy="270245"/>
        </a:xfrm>
        <a:prstGeom prst="rect">
          <a:avLst/>
        </a:prstGeom>
        <a:blipFill rotWithShape="1">
          <a:blip xmlns:r="http://schemas.openxmlformats.org/officeDocument/2006/relationships" r:embed="rId3">
            <a:alphaModFix/>
            <a:duotone>
              <a:prstClr val="black"/>
              <a:srgbClr val="1D6F7E">
                <a:tint val="45000"/>
                <a:satMod val="400000"/>
              </a:srgbClr>
            </a:duotone>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F8879CC-B39B-4169-A716-D7B64F4B1682}">
      <dsp:nvSpPr>
        <dsp:cNvPr id="0" name=""/>
        <dsp:cNvSpPr/>
      </dsp:nvSpPr>
      <dsp:spPr>
        <a:xfrm>
          <a:off x="567516" y="1230696"/>
          <a:ext cx="7890683" cy="49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02" tIns="52002" rIns="52002" bIns="52002" numCol="1" spcCol="1270" anchor="ctr" anchorCtr="0">
          <a:noAutofit/>
        </a:bodyPr>
        <a:lstStyle/>
        <a:p>
          <a:pPr marL="0" lvl="0" indent="0" algn="l" defTabSz="844550">
            <a:lnSpc>
              <a:spcPct val="90000"/>
            </a:lnSpc>
            <a:spcBef>
              <a:spcPct val="0"/>
            </a:spcBef>
            <a:spcAft>
              <a:spcPct val="35000"/>
            </a:spcAft>
            <a:buNone/>
          </a:pPr>
          <a:r>
            <a:rPr lang="en-US" sz="1900" kern="1200"/>
            <a:t>Balance active engagement and conference burnout</a:t>
          </a:r>
        </a:p>
      </dsp:txBody>
      <dsp:txXfrm>
        <a:off x="567516" y="1230696"/>
        <a:ext cx="7890683" cy="491356"/>
      </dsp:txXfrm>
    </dsp:sp>
    <dsp:sp modelId="{C4483E84-015F-4BD0-B7A4-8F6EC919369E}">
      <dsp:nvSpPr>
        <dsp:cNvPr id="0" name=""/>
        <dsp:cNvSpPr/>
      </dsp:nvSpPr>
      <dsp:spPr>
        <a:xfrm>
          <a:off x="0" y="1844892"/>
          <a:ext cx="8458200" cy="4913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ABBDF8-1247-491F-BBE4-12AAB4989B2B}">
      <dsp:nvSpPr>
        <dsp:cNvPr id="0" name=""/>
        <dsp:cNvSpPr/>
      </dsp:nvSpPr>
      <dsp:spPr>
        <a:xfrm>
          <a:off x="148635" y="1955447"/>
          <a:ext cx="270245" cy="270245"/>
        </a:xfrm>
        <a:prstGeom prst="rect">
          <a:avLst/>
        </a:prstGeom>
        <a:blipFill rotWithShape="1">
          <a:blip xmlns:r="http://schemas.openxmlformats.org/officeDocument/2006/relationships" r:embed="rId4">
            <a:alphaModFix/>
            <a:duotone>
              <a:prstClr val="black"/>
              <a:srgbClr val="1D6F7E">
                <a:tint val="45000"/>
                <a:satMod val="400000"/>
              </a:srgbClr>
            </a:duotone>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6392E84-C76E-4F7E-A4DB-A24DF5E960B0}">
      <dsp:nvSpPr>
        <dsp:cNvPr id="0" name=""/>
        <dsp:cNvSpPr/>
      </dsp:nvSpPr>
      <dsp:spPr>
        <a:xfrm>
          <a:off x="567516" y="1844892"/>
          <a:ext cx="7890683" cy="49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02" tIns="52002" rIns="52002" bIns="52002" numCol="1" spcCol="1270" anchor="ctr" anchorCtr="0">
          <a:noAutofit/>
        </a:bodyPr>
        <a:lstStyle/>
        <a:p>
          <a:pPr marL="0" lvl="0" indent="0" algn="l" defTabSz="844550">
            <a:lnSpc>
              <a:spcPct val="90000"/>
            </a:lnSpc>
            <a:spcBef>
              <a:spcPct val="0"/>
            </a:spcBef>
            <a:spcAft>
              <a:spcPct val="35000"/>
            </a:spcAft>
            <a:buNone/>
          </a:pPr>
          <a:r>
            <a:rPr lang="en-US" sz="1900" kern="1200" dirty="0"/>
            <a:t>Networking comes in many forms</a:t>
          </a:r>
        </a:p>
      </dsp:txBody>
      <dsp:txXfrm>
        <a:off x="567516" y="1844892"/>
        <a:ext cx="7890683" cy="491356"/>
      </dsp:txXfrm>
    </dsp:sp>
    <dsp:sp modelId="{6C8C6FEC-46DC-4B8C-AF57-12E41411940F}">
      <dsp:nvSpPr>
        <dsp:cNvPr id="0" name=""/>
        <dsp:cNvSpPr/>
      </dsp:nvSpPr>
      <dsp:spPr>
        <a:xfrm>
          <a:off x="0" y="2459087"/>
          <a:ext cx="8458200" cy="4913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1D1A35-A71F-4B09-A2CB-01F471685950}">
      <dsp:nvSpPr>
        <dsp:cNvPr id="0" name=""/>
        <dsp:cNvSpPr/>
      </dsp:nvSpPr>
      <dsp:spPr>
        <a:xfrm>
          <a:off x="148635" y="2569642"/>
          <a:ext cx="270245" cy="270245"/>
        </a:xfrm>
        <a:prstGeom prst="rect">
          <a:avLst/>
        </a:prstGeom>
        <a:blipFill rotWithShape="1">
          <a:blip xmlns:r="http://schemas.openxmlformats.org/officeDocument/2006/relationships" r:embed="rId5">
            <a:alphaModFix/>
            <a:duotone>
              <a:prstClr val="black"/>
              <a:srgbClr val="1D6F7E">
                <a:tint val="45000"/>
                <a:satMod val="400000"/>
              </a:srgbClr>
            </a:duotone>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992DB4-CD4D-4FC6-A00E-AEF020041675}">
      <dsp:nvSpPr>
        <dsp:cNvPr id="0" name=""/>
        <dsp:cNvSpPr/>
      </dsp:nvSpPr>
      <dsp:spPr>
        <a:xfrm>
          <a:off x="567516" y="2459087"/>
          <a:ext cx="7890683" cy="49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02" tIns="52002" rIns="52002" bIns="52002" numCol="1" spcCol="1270" anchor="ctr" anchorCtr="0">
          <a:noAutofit/>
        </a:bodyPr>
        <a:lstStyle/>
        <a:p>
          <a:pPr marL="0" lvl="0" indent="0" algn="l" defTabSz="844550">
            <a:lnSpc>
              <a:spcPct val="90000"/>
            </a:lnSpc>
            <a:spcBef>
              <a:spcPct val="0"/>
            </a:spcBef>
            <a:spcAft>
              <a:spcPct val="35000"/>
            </a:spcAft>
            <a:buNone/>
          </a:pPr>
          <a:r>
            <a:rPr lang="en-US" sz="1900" kern="1200"/>
            <a:t>Reflect and follow-up</a:t>
          </a:r>
        </a:p>
      </dsp:txBody>
      <dsp:txXfrm>
        <a:off x="567516" y="2459087"/>
        <a:ext cx="7890683" cy="491356"/>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59FB11-CA43-6A43-AA3C-0DDD0798EB87}"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D8D61F-7BA9-A54F-8910-5052B9EA46E2}" type="slidenum">
              <a:rPr lang="en-US" smtClean="0"/>
              <a:t>‹#›</a:t>
            </a:fld>
            <a:endParaRPr lang="en-US"/>
          </a:p>
        </p:txBody>
      </p:sp>
    </p:spTree>
    <p:extLst>
      <p:ext uri="{BB962C8B-B14F-4D97-AF65-F5344CB8AC3E}">
        <p14:creationId xmlns:p14="http://schemas.microsoft.com/office/powerpoint/2010/main" val="2397878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8235ac206b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28235ac206b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28235ac206b_1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28235ac206b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284b3e3aa69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284b3e3aa6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D8D61F-7BA9-A54F-8910-5052B9EA46E2}" type="slidenum">
              <a:rPr lang="en-US" smtClean="0"/>
              <a:t>5</a:t>
            </a:fld>
            <a:endParaRPr lang="en-US"/>
          </a:p>
        </p:txBody>
      </p:sp>
    </p:spTree>
    <p:extLst>
      <p:ext uri="{BB962C8B-B14F-4D97-AF65-F5344CB8AC3E}">
        <p14:creationId xmlns:p14="http://schemas.microsoft.com/office/powerpoint/2010/main" val="1340920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E8FBD-889E-0E36-ED21-409098CBB400}"/>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A304E55A-1DD9-2C19-F0CF-42F132F96534}"/>
              </a:ext>
            </a:extLst>
          </p:cNvPr>
          <p:cNvSpPr>
            <a:spLocks noGrp="1" noRot="1" noChangeAspect="1" noTextEdit="1"/>
          </p:cNvSpPr>
          <p:nvPr>
            <p:ph type="sldImg"/>
          </p:nvPr>
        </p:nvSpPr>
        <p:spPr>
          <a:xfrm>
            <a:off x="381000" y="685800"/>
            <a:ext cx="6096000" cy="3429000"/>
          </a:xfrm>
          <a:ln>
            <a:headEnd/>
            <a:tailEnd/>
          </a:ln>
        </p:spPr>
      </p:sp>
      <p:sp>
        <p:nvSpPr>
          <p:cNvPr id="8195" name="Notes Placeholder 2">
            <a:extLst>
              <a:ext uri="{FF2B5EF4-FFF2-40B4-BE49-F238E27FC236}">
                <a16:creationId xmlns:a16="http://schemas.microsoft.com/office/drawing/2014/main" id="{DAB1943B-459E-6619-D87F-8C27AEA5BD89}"/>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dirty="0"/>
              <a:t>Career Development Session</a:t>
            </a:r>
          </a:p>
          <a:p>
            <a:pPr>
              <a:spcBef>
                <a:spcPct val="0"/>
              </a:spcBef>
            </a:pPr>
            <a:r>
              <a:rPr lang="en-US" altLang="en-US" dirty="0"/>
              <a:t>https://asbmr.confex.com/asbmr/2026/meetingapp.cgi/Session/1518</a:t>
            </a:r>
          </a:p>
        </p:txBody>
      </p:sp>
      <p:sp>
        <p:nvSpPr>
          <p:cNvPr id="8196" name="Slide Number Placeholder 3">
            <a:extLst>
              <a:ext uri="{FF2B5EF4-FFF2-40B4-BE49-F238E27FC236}">
                <a16:creationId xmlns:a16="http://schemas.microsoft.com/office/drawing/2014/main" id="{EEFF0C18-2D68-1267-37B9-05A78EE2E65B}"/>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22FE3BE-051B-4864-B077-1DE8E682FF13}" type="slidenum">
              <a:rPr kumimoji="0" lang="en-US" altLang="en-US"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621720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A989D-2943-68C5-169B-77BED7718F86}"/>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6EE18582-7A5A-F34D-78A9-61F797CF25C2}"/>
              </a:ext>
            </a:extLst>
          </p:cNvPr>
          <p:cNvSpPr>
            <a:spLocks noGrp="1" noRot="1" noChangeAspect="1" noTextEdit="1"/>
          </p:cNvSpPr>
          <p:nvPr>
            <p:ph type="sldImg"/>
          </p:nvPr>
        </p:nvSpPr>
        <p:spPr>
          <a:xfrm>
            <a:off x="381000" y="685800"/>
            <a:ext cx="6096000" cy="3429000"/>
          </a:xfrm>
          <a:ln>
            <a:headEnd/>
            <a:tailEnd/>
          </a:ln>
        </p:spPr>
      </p:sp>
      <p:sp>
        <p:nvSpPr>
          <p:cNvPr id="8195" name="Notes Placeholder 2">
            <a:extLst>
              <a:ext uri="{FF2B5EF4-FFF2-40B4-BE49-F238E27FC236}">
                <a16:creationId xmlns:a16="http://schemas.microsoft.com/office/drawing/2014/main" id="{49D0FCA8-28E3-2A6A-93E0-B686D5078A66}"/>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altLang="en-US" dirty="0"/>
          </a:p>
        </p:txBody>
      </p:sp>
      <p:sp>
        <p:nvSpPr>
          <p:cNvPr id="8196" name="Slide Number Placeholder 3">
            <a:extLst>
              <a:ext uri="{FF2B5EF4-FFF2-40B4-BE49-F238E27FC236}">
                <a16:creationId xmlns:a16="http://schemas.microsoft.com/office/drawing/2014/main" id="{87E1A019-6BAD-66F0-01C9-B72CF2E1DFFB}"/>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22FE3BE-051B-4864-B077-1DE8E682FF13}" type="slidenum">
              <a:rPr kumimoji="0" lang="en-US" altLang="en-US"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98896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59F05-A3E7-E0FA-3414-373105B800D4}"/>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740B1265-C82E-395C-53FB-5A27FE480BFE}"/>
              </a:ext>
            </a:extLst>
          </p:cNvPr>
          <p:cNvSpPr>
            <a:spLocks noGrp="1" noRot="1" noChangeAspect="1" noTextEdit="1"/>
          </p:cNvSpPr>
          <p:nvPr>
            <p:ph type="sldImg"/>
          </p:nvPr>
        </p:nvSpPr>
        <p:spPr>
          <a:xfrm>
            <a:off x="381000" y="685800"/>
            <a:ext cx="6096000" cy="3429000"/>
          </a:xfrm>
          <a:ln>
            <a:headEnd/>
            <a:tailEnd/>
          </a:ln>
        </p:spPr>
      </p:sp>
      <p:sp>
        <p:nvSpPr>
          <p:cNvPr id="8195" name="Notes Placeholder 2">
            <a:extLst>
              <a:ext uri="{FF2B5EF4-FFF2-40B4-BE49-F238E27FC236}">
                <a16:creationId xmlns:a16="http://schemas.microsoft.com/office/drawing/2014/main" id="{37969827-7EF8-6C57-E0C4-6597C7749CD5}"/>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dirty="0"/>
          </a:p>
        </p:txBody>
      </p:sp>
      <p:sp>
        <p:nvSpPr>
          <p:cNvPr id="8196" name="Slide Number Placeholder 3">
            <a:extLst>
              <a:ext uri="{FF2B5EF4-FFF2-40B4-BE49-F238E27FC236}">
                <a16:creationId xmlns:a16="http://schemas.microsoft.com/office/drawing/2014/main" id="{E8EE4C61-88E7-4044-1535-F3D2036F4224}"/>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22FE3BE-051B-4864-B077-1DE8E682FF13}" type="slidenum">
              <a:rPr kumimoji="0" lang="en-US" altLang="en-US"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967648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F4291-4250-E0AF-82D4-AC2B44E579C9}"/>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738FDE9D-6886-4EDD-DD4D-688E3CE35B58}"/>
              </a:ext>
            </a:extLst>
          </p:cNvPr>
          <p:cNvSpPr>
            <a:spLocks noGrp="1" noRot="1" noChangeAspect="1" noTextEdit="1"/>
          </p:cNvSpPr>
          <p:nvPr>
            <p:ph type="sldImg"/>
          </p:nvPr>
        </p:nvSpPr>
        <p:spPr>
          <a:xfrm>
            <a:off x="381000" y="685800"/>
            <a:ext cx="6096000" cy="3429000"/>
          </a:xfrm>
          <a:ln>
            <a:headEnd/>
            <a:tailEnd/>
          </a:ln>
        </p:spPr>
      </p:sp>
      <p:sp>
        <p:nvSpPr>
          <p:cNvPr id="8195" name="Notes Placeholder 2">
            <a:extLst>
              <a:ext uri="{FF2B5EF4-FFF2-40B4-BE49-F238E27FC236}">
                <a16:creationId xmlns:a16="http://schemas.microsoft.com/office/drawing/2014/main" id="{BE7A11AC-1E72-C331-BD9C-F50600B3A36E}"/>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dirty="0"/>
              <a:t>Presenter: Emily</a:t>
            </a:r>
          </a:p>
          <a:p>
            <a:pPr>
              <a:spcBef>
                <a:spcPct val="0"/>
              </a:spcBef>
            </a:pPr>
            <a:endParaRPr lang="en-US" altLang="en-US" sz="1200" b="0" dirty="0">
              <a:solidFill>
                <a:srgbClr val="0F9ED5">
                  <a:lumMod val="50000"/>
                </a:srgbClr>
              </a:solidFill>
              <a:latin typeface="+mn-lt"/>
            </a:endParaRPr>
          </a:p>
          <a:p>
            <a:pPr>
              <a:spcBef>
                <a:spcPct val="0"/>
              </a:spcBef>
            </a:pPr>
            <a:r>
              <a:rPr lang="en-US" altLang="en-US" sz="1200" b="0" dirty="0">
                <a:solidFill>
                  <a:srgbClr val="0F9ED5">
                    <a:lumMod val="50000"/>
                  </a:srgbClr>
                </a:solidFill>
                <a:latin typeface="+mn-lt"/>
              </a:rPr>
              <a:t>Asian Pacific: https://asbmr.confex.com/asbmr/2026/meetingapp.cgi/Session/1406</a:t>
            </a:r>
          </a:p>
          <a:p>
            <a:pPr>
              <a:spcBef>
                <a:spcPct val="0"/>
              </a:spcBef>
            </a:pPr>
            <a:r>
              <a:rPr lang="en-US" altLang="en-US" sz="1200" b="0" dirty="0">
                <a:solidFill>
                  <a:srgbClr val="0F9ED5">
                    <a:lumMod val="50000"/>
                  </a:srgbClr>
                </a:solidFill>
                <a:latin typeface="+mn-lt"/>
              </a:rPr>
              <a:t>Africa, Middle East: https://asbmr.confex.com/asbmr/2026/meetingapp.cgi/Session/1405</a:t>
            </a:r>
          </a:p>
          <a:p>
            <a:pPr>
              <a:spcBef>
                <a:spcPct val="0"/>
              </a:spcBef>
            </a:pPr>
            <a:r>
              <a:rPr lang="en-US" altLang="en-US" sz="1200" b="0" dirty="0">
                <a:solidFill>
                  <a:srgbClr val="0F9ED5">
                    <a:lumMod val="50000"/>
                  </a:srgbClr>
                </a:solidFill>
                <a:latin typeface="+mn-lt"/>
              </a:rPr>
              <a:t>South America: https://asbmr.confex.com/asbmr/2026/meetingapp.cgi/Session/1404</a:t>
            </a:r>
            <a:endParaRPr lang="en-US" altLang="en-US" b="0" dirty="0"/>
          </a:p>
        </p:txBody>
      </p:sp>
      <p:sp>
        <p:nvSpPr>
          <p:cNvPr id="8196" name="Slide Number Placeholder 3">
            <a:extLst>
              <a:ext uri="{FF2B5EF4-FFF2-40B4-BE49-F238E27FC236}">
                <a16:creationId xmlns:a16="http://schemas.microsoft.com/office/drawing/2014/main" id="{A79F9636-4F95-A0F2-0521-D741876AC67E}"/>
              </a:ext>
            </a:extLst>
          </p:cNvPr>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22FE3BE-051B-4864-B077-1DE8E682FF13}" type="slidenum">
              <a:rPr kumimoji="0" lang="en-US" altLang="en-US"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914539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537A4-5D39-1ADD-EA86-E10A337FDF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AB6E95-0A0C-C529-9825-275A26930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F4486-B127-17A7-2582-5096206B30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2155E8-9654-E300-DE74-B31895B2FE63}"/>
              </a:ext>
            </a:extLst>
          </p:cNvPr>
          <p:cNvSpPr>
            <a:spLocks noGrp="1"/>
          </p:cNvSpPr>
          <p:nvPr>
            <p:ph type="sldNum" sz="quarter" idx="5"/>
          </p:nvPr>
        </p:nvSpPr>
        <p:spPr/>
        <p:txBody>
          <a:bodyPr/>
          <a:lstStyle/>
          <a:p>
            <a:fld id="{ECD8D61F-7BA9-A54F-8910-5052B9EA46E2}" type="slidenum">
              <a:rPr lang="en-US" smtClean="0"/>
              <a:t>10</a:t>
            </a:fld>
            <a:endParaRPr lang="en-US"/>
          </a:p>
        </p:txBody>
      </p:sp>
    </p:spTree>
    <p:extLst>
      <p:ext uri="{BB962C8B-B14F-4D97-AF65-F5344CB8AC3E}">
        <p14:creationId xmlns:p14="http://schemas.microsoft.com/office/powerpoint/2010/main" val="2981788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BCC2A36E-263A-9F20-4FCE-BF3425C4B619}"/>
            </a:ext>
          </a:extLst>
        </p:cNvPr>
        <p:cNvGrpSpPr/>
        <p:nvPr/>
      </p:nvGrpSpPr>
      <p:grpSpPr>
        <a:xfrm>
          <a:off x="0" y="0"/>
          <a:ext cx="0" cy="0"/>
          <a:chOff x="0" y="0"/>
          <a:chExt cx="0" cy="0"/>
        </a:xfrm>
      </p:grpSpPr>
      <p:sp>
        <p:nvSpPr>
          <p:cNvPr id="344" name="Google Shape;344;g28235ac206b_0_265:notes">
            <a:extLst>
              <a:ext uri="{FF2B5EF4-FFF2-40B4-BE49-F238E27FC236}">
                <a16:creationId xmlns:a16="http://schemas.microsoft.com/office/drawing/2014/main" id="{DF626B1A-FACC-6909-7314-27AF8152AD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28235ac206b_0_265:notes">
            <a:extLst>
              <a:ext uri="{FF2B5EF4-FFF2-40B4-BE49-F238E27FC236}">
                <a16:creationId xmlns:a16="http://schemas.microsoft.com/office/drawing/2014/main" id="{BFE07CAA-5A4C-CCED-B0B2-AF941B40644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90311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678F7D7C-2E44-D024-8E7B-EBCCB0C78466}"/>
            </a:ext>
          </a:extLst>
        </p:cNvPr>
        <p:cNvGrpSpPr/>
        <p:nvPr/>
      </p:nvGrpSpPr>
      <p:grpSpPr>
        <a:xfrm>
          <a:off x="0" y="0"/>
          <a:ext cx="0" cy="0"/>
          <a:chOff x="0" y="0"/>
          <a:chExt cx="0" cy="0"/>
        </a:xfrm>
      </p:grpSpPr>
      <p:sp>
        <p:nvSpPr>
          <p:cNvPr id="344" name="Google Shape;344;g28235ac206b_0_265:notes">
            <a:extLst>
              <a:ext uri="{FF2B5EF4-FFF2-40B4-BE49-F238E27FC236}">
                <a16:creationId xmlns:a16="http://schemas.microsoft.com/office/drawing/2014/main" id="{5F39C042-A4FE-6441-7D37-8847034332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28235ac206b_0_265:notes">
            <a:extLst>
              <a:ext uri="{FF2B5EF4-FFF2-40B4-BE49-F238E27FC236}">
                <a16:creationId xmlns:a16="http://schemas.microsoft.com/office/drawing/2014/main" id="{779D7910-27A4-304A-5DD2-95C2C9F551A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51793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06BA4597-EC7B-A918-728C-9953EF566FFF}"/>
            </a:ext>
          </a:extLst>
        </p:cNvPr>
        <p:cNvGrpSpPr/>
        <p:nvPr/>
      </p:nvGrpSpPr>
      <p:grpSpPr>
        <a:xfrm>
          <a:off x="0" y="0"/>
          <a:ext cx="0" cy="0"/>
          <a:chOff x="0" y="0"/>
          <a:chExt cx="0" cy="0"/>
        </a:xfrm>
      </p:grpSpPr>
      <p:sp>
        <p:nvSpPr>
          <p:cNvPr id="344" name="Google Shape;344;g28235ac206b_0_265:notes">
            <a:extLst>
              <a:ext uri="{FF2B5EF4-FFF2-40B4-BE49-F238E27FC236}">
                <a16:creationId xmlns:a16="http://schemas.microsoft.com/office/drawing/2014/main" id="{3B6D8982-BB4C-1E86-0167-6C7556B7F0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28235ac206b_0_265:notes">
            <a:extLst>
              <a:ext uri="{FF2B5EF4-FFF2-40B4-BE49-F238E27FC236}">
                <a16:creationId xmlns:a16="http://schemas.microsoft.com/office/drawing/2014/main" id="{67760712-D425-79CE-7972-ECF4048C5D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82275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D1F13FF8-C54D-4B15-927E-76FCB2B606AB}"/>
            </a:ext>
          </a:extLst>
        </p:cNvPr>
        <p:cNvGrpSpPr/>
        <p:nvPr/>
      </p:nvGrpSpPr>
      <p:grpSpPr>
        <a:xfrm>
          <a:off x="0" y="0"/>
          <a:ext cx="0" cy="0"/>
          <a:chOff x="0" y="0"/>
          <a:chExt cx="0" cy="0"/>
        </a:xfrm>
      </p:grpSpPr>
      <p:sp>
        <p:nvSpPr>
          <p:cNvPr id="344" name="Google Shape;344;g28235ac206b_0_265:notes">
            <a:extLst>
              <a:ext uri="{FF2B5EF4-FFF2-40B4-BE49-F238E27FC236}">
                <a16:creationId xmlns:a16="http://schemas.microsoft.com/office/drawing/2014/main" id="{B8FE746C-FF14-A718-7655-3E5BD526E0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28235ac206b_0_265:notes">
            <a:extLst>
              <a:ext uri="{FF2B5EF4-FFF2-40B4-BE49-F238E27FC236}">
                <a16:creationId xmlns:a16="http://schemas.microsoft.com/office/drawing/2014/main" id="{17A810C4-BF34-F9D6-9811-419A9FF37C7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17638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D8D61F-7BA9-A54F-8910-5052B9EA46E2}" type="slidenum">
              <a:rPr lang="en-US" smtClean="0"/>
              <a:t>15</a:t>
            </a:fld>
            <a:endParaRPr lang="en-US"/>
          </a:p>
        </p:txBody>
      </p:sp>
    </p:spTree>
    <p:extLst>
      <p:ext uri="{BB962C8B-B14F-4D97-AF65-F5344CB8AC3E}">
        <p14:creationId xmlns:p14="http://schemas.microsoft.com/office/powerpoint/2010/main" val="2704269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2829c38b212_0_2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2829c38b212_0_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2829c38b212_0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2829c38b212_0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FYI: </a:t>
            </a:r>
            <a:r>
              <a:rPr lang="en-US" dirty="0"/>
              <a:t>Annual Meeting registrants will receive an email once the mobile app becomes available.</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2829c38b212_0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2829c38b212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2829c38b212_0_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2829c38b212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D8D61F-7BA9-A54F-8910-5052B9EA46E2}" type="slidenum">
              <a:rPr lang="en-US" smtClean="0"/>
              <a:t>20</a:t>
            </a:fld>
            <a:endParaRPr lang="en-US"/>
          </a:p>
        </p:txBody>
      </p:sp>
    </p:spTree>
    <p:extLst>
      <p:ext uri="{BB962C8B-B14F-4D97-AF65-F5344CB8AC3E}">
        <p14:creationId xmlns:p14="http://schemas.microsoft.com/office/powerpoint/2010/main" val="41293505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28235ac206b_0_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28235ac206b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05EA5BB9-6C41-9C3D-CF29-062F8A0713A9}"/>
            </a:ext>
          </a:extLst>
        </p:cNvPr>
        <p:cNvGrpSpPr/>
        <p:nvPr/>
      </p:nvGrpSpPr>
      <p:grpSpPr>
        <a:xfrm>
          <a:off x="0" y="0"/>
          <a:ext cx="0" cy="0"/>
          <a:chOff x="0" y="0"/>
          <a:chExt cx="0" cy="0"/>
        </a:xfrm>
      </p:grpSpPr>
      <p:sp>
        <p:nvSpPr>
          <p:cNvPr id="344" name="Google Shape;344;g28235ac206b_0_265:notes">
            <a:extLst>
              <a:ext uri="{FF2B5EF4-FFF2-40B4-BE49-F238E27FC236}">
                <a16:creationId xmlns:a16="http://schemas.microsoft.com/office/drawing/2014/main" id="{E31D06E1-8D18-370A-D091-BCB3F0D87DC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28235ac206b_0_265:notes">
            <a:extLst>
              <a:ext uri="{FF2B5EF4-FFF2-40B4-BE49-F238E27FC236}">
                <a16:creationId xmlns:a16="http://schemas.microsoft.com/office/drawing/2014/main" id="{BED6F4B6-0A03-3FA9-0B98-F49BA10C9C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3928275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4935E613-8607-8AEE-D320-3D14A4E33534}"/>
            </a:ext>
          </a:extLst>
        </p:cNvPr>
        <p:cNvGrpSpPr/>
        <p:nvPr/>
      </p:nvGrpSpPr>
      <p:grpSpPr>
        <a:xfrm>
          <a:off x="0" y="0"/>
          <a:ext cx="0" cy="0"/>
          <a:chOff x="0" y="0"/>
          <a:chExt cx="0" cy="0"/>
        </a:xfrm>
      </p:grpSpPr>
      <p:sp>
        <p:nvSpPr>
          <p:cNvPr id="344" name="Google Shape;344;g28235ac206b_0_265:notes">
            <a:extLst>
              <a:ext uri="{FF2B5EF4-FFF2-40B4-BE49-F238E27FC236}">
                <a16:creationId xmlns:a16="http://schemas.microsoft.com/office/drawing/2014/main" id="{3E357957-6D59-C5DF-9AA8-8C77698A7C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28235ac206b_0_265:notes">
            <a:extLst>
              <a:ext uri="{FF2B5EF4-FFF2-40B4-BE49-F238E27FC236}">
                <a16:creationId xmlns:a16="http://schemas.microsoft.com/office/drawing/2014/main" id="{F2951BBB-7391-1AC7-DA79-9542340665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792122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187D4DC2-26E4-E485-78FC-480465B311D3}"/>
            </a:ext>
          </a:extLst>
        </p:cNvPr>
        <p:cNvGrpSpPr/>
        <p:nvPr/>
      </p:nvGrpSpPr>
      <p:grpSpPr>
        <a:xfrm>
          <a:off x="0" y="0"/>
          <a:ext cx="0" cy="0"/>
          <a:chOff x="0" y="0"/>
          <a:chExt cx="0" cy="0"/>
        </a:xfrm>
      </p:grpSpPr>
      <p:sp>
        <p:nvSpPr>
          <p:cNvPr id="344" name="Google Shape;344;g28235ac206b_0_265:notes">
            <a:extLst>
              <a:ext uri="{FF2B5EF4-FFF2-40B4-BE49-F238E27FC236}">
                <a16:creationId xmlns:a16="http://schemas.microsoft.com/office/drawing/2014/main" id="{C85C6662-5458-0F5D-C898-9727C3387C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28235ac206b_0_265:notes">
            <a:extLst>
              <a:ext uri="{FF2B5EF4-FFF2-40B4-BE49-F238E27FC236}">
                <a16:creationId xmlns:a16="http://schemas.microsoft.com/office/drawing/2014/main" id="{8FD011B0-C00D-8B04-D14E-545C9CCD102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Town Hall: https://asbmr.confex.com/asbmr/2026/meetingapp.cgi/Session/1435</a:t>
            </a:r>
            <a:endParaRPr dirty="0"/>
          </a:p>
        </p:txBody>
      </p:sp>
    </p:spTree>
    <p:extLst>
      <p:ext uri="{BB962C8B-B14F-4D97-AF65-F5344CB8AC3E}">
        <p14:creationId xmlns:p14="http://schemas.microsoft.com/office/powerpoint/2010/main" val="31063623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28235ac206b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28235ac206b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a:extLst>
            <a:ext uri="{FF2B5EF4-FFF2-40B4-BE49-F238E27FC236}">
              <a16:creationId xmlns:a16="http://schemas.microsoft.com/office/drawing/2014/main" id="{72785361-135A-1630-396D-8DA6372C3E43}"/>
            </a:ext>
          </a:extLst>
        </p:cNvPr>
        <p:cNvGrpSpPr/>
        <p:nvPr/>
      </p:nvGrpSpPr>
      <p:grpSpPr>
        <a:xfrm>
          <a:off x="0" y="0"/>
          <a:ext cx="0" cy="0"/>
          <a:chOff x="0" y="0"/>
          <a:chExt cx="0" cy="0"/>
        </a:xfrm>
      </p:grpSpPr>
      <p:sp>
        <p:nvSpPr>
          <p:cNvPr id="448" name="Google Shape;448;g2829c38b212_0_339:notes">
            <a:extLst>
              <a:ext uri="{FF2B5EF4-FFF2-40B4-BE49-F238E27FC236}">
                <a16:creationId xmlns:a16="http://schemas.microsoft.com/office/drawing/2014/main" id="{6AC48E49-0984-4199-1662-D1A00FF68A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2829c38b212_0_339:notes">
            <a:extLst>
              <a:ext uri="{FF2B5EF4-FFF2-40B4-BE49-F238E27FC236}">
                <a16:creationId xmlns:a16="http://schemas.microsoft.com/office/drawing/2014/main" id="{F152AF84-4E74-AD55-8899-0251E9AB8C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641215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a:extLst>
            <a:ext uri="{FF2B5EF4-FFF2-40B4-BE49-F238E27FC236}">
              <a16:creationId xmlns:a16="http://schemas.microsoft.com/office/drawing/2014/main" id="{B1D19142-609A-094C-B1C6-1E41512628D4}"/>
            </a:ext>
          </a:extLst>
        </p:cNvPr>
        <p:cNvGrpSpPr/>
        <p:nvPr/>
      </p:nvGrpSpPr>
      <p:grpSpPr>
        <a:xfrm>
          <a:off x="0" y="0"/>
          <a:ext cx="0" cy="0"/>
          <a:chOff x="0" y="0"/>
          <a:chExt cx="0" cy="0"/>
        </a:xfrm>
      </p:grpSpPr>
      <p:sp>
        <p:nvSpPr>
          <p:cNvPr id="466" name="Google Shape;466;g283cdda8343_0_0:notes">
            <a:extLst>
              <a:ext uri="{FF2B5EF4-FFF2-40B4-BE49-F238E27FC236}">
                <a16:creationId xmlns:a16="http://schemas.microsoft.com/office/drawing/2014/main" id="{00BE4D12-495B-3EBB-602D-A3557C662FF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283cdda8343_0_0:notes">
            <a:extLst>
              <a:ext uri="{FF2B5EF4-FFF2-40B4-BE49-F238E27FC236}">
                <a16:creationId xmlns:a16="http://schemas.microsoft.com/office/drawing/2014/main" id="{71ECE896-DB7F-C255-6D6A-22C31746AB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i="1" u="sng" dirty="0"/>
              <a:t>Discovery Hall Hours</a:t>
            </a:r>
            <a:r>
              <a:rPr lang="en-US" dirty="0"/>
              <a:t>: https://meeting.asbmr.org/Exhibit-Sponsor/Exhibit</a:t>
            </a:r>
          </a:p>
          <a:p>
            <a:pPr fontAlgn="base"/>
            <a:r>
              <a:rPr lang="en-US" sz="1200" b="1" i="0" kern="1200" dirty="0">
                <a:solidFill>
                  <a:schemeClr val="tx1"/>
                </a:solidFill>
                <a:effectLst/>
                <a:latin typeface="+mn-lt"/>
                <a:ea typeface="+mn-ea"/>
                <a:cs typeface="+mn-cs"/>
              </a:rPr>
              <a:t>- Friday, October 9: </a:t>
            </a:r>
            <a:r>
              <a:rPr lang="en-US" sz="1200" b="0" i="0" kern="1200" dirty="0">
                <a:solidFill>
                  <a:schemeClr val="tx1"/>
                </a:solidFill>
                <a:effectLst/>
                <a:latin typeface="+mn-lt"/>
                <a:ea typeface="+mn-ea"/>
                <a:cs typeface="+mn-cs"/>
              </a:rPr>
              <a:t>12:15 p.m. - 6:30 p.m.</a:t>
            </a:r>
          </a:p>
          <a:p>
            <a:pPr fontAlgn="base"/>
            <a:r>
              <a:rPr lang="en-US" sz="1200" b="1" i="0" kern="1200" dirty="0">
                <a:solidFill>
                  <a:schemeClr val="tx1"/>
                </a:solidFill>
                <a:effectLst/>
                <a:latin typeface="+mn-lt"/>
                <a:ea typeface="+mn-ea"/>
                <a:cs typeface="+mn-cs"/>
              </a:rPr>
              <a:t>- Saturday, October 10: </a:t>
            </a:r>
            <a:r>
              <a:rPr lang="en-US" sz="1200" b="0" i="0" kern="1200" dirty="0">
                <a:solidFill>
                  <a:schemeClr val="tx1"/>
                </a:solidFill>
                <a:effectLst/>
                <a:latin typeface="+mn-lt"/>
                <a:ea typeface="+mn-ea"/>
                <a:cs typeface="+mn-cs"/>
              </a:rPr>
              <a:t>9:30 a.m. - 4:00 p.m.</a:t>
            </a:r>
          </a:p>
          <a:p>
            <a:pPr fontAlgn="base"/>
            <a:r>
              <a:rPr lang="en-US" sz="1200" b="1" i="0" kern="1200" dirty="0">
                <a:solidFill>
                  <a:schemeClr val="tx1"/>
                </a:solidFill>
                <a:effectLst/>
                <a:latin typeface="+mn-lt"/>
                <a:ea typeface="+mn-ea"/>
                <a:cs typeface="+mn-cs"/>
              </a:rPr>
              <a:t>- Sunday, October 11: </a:t>
            </a:r>
            <a:r>
              <a:rPr lang="en-US" sz="1200" b="0" i="0" kern="1200" dirty="0">
                <a:solidFill>
                  <a:schemeClr val="tx1"/>
                </a:solidFill>
                <a:effectLst/>
                <a:latin typeface="+mn-lt"/>
                <a:ea typeface="+mn-ea"/>
                <a:cs typeface="+mn-cs"/>
              </a:rPr>
              <a:t>9:30 a.m. - 4:00 p.m.</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3794130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D8D61F-7BA9-A54F-8910-5052B9EA46E2}" type="slidenum">
              <a:rPr lang="en-US" smtClean="0"/>
              <a:t>28</a:t>
            </a:fld>
            <a:endParaRPr lang="en-US"/>
          </a:p>
        </p:txBody>
      </p:sp>
    </p:spTree>
    <p:extLst>
      <p:ext uri="{BB962C8B-B14F-4D97-AF65-F5344CB8AC3E}">
        <p14:creationId xmlns:p14="http://schemas.microsoft.com/office/powerpoint/2010/main" val="41024345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2829c38b212_0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2829c38b212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a:extLst>
            <a:ext uri="{FF2B5EF4-FFF2-40B4-BE49-F238E27FC236}">
              <a16:creationId xmlns:a16="http://schemas.microsoft.com/office/drawing/2014/main" id="{FFF68301-53BF-D76B-4019-D5FBA580227C}"/>
            </a:ext>
          </a:extLst>
        </p:cNvPr>
        <p:cNvGrpSpPr/>
        <p:nvPr/>
      </p:nvGrpSpPr>
      <p:grpSpPr>
        <a:xfrm>
          <a:off x="0" y="0"/>
          <a:ext cx="0" cy="0"/>
          <a:chOff x="0" y="0"/>
          <a:chExt cx="0" cy="0"/>
        </a:xfrm>
      </p:grpSpPr>
      <p:sp>
        <p:nvSpPr>
          <p:cNvPr id="466" name="Google Shape;466;g283cdda8343_0_0:notes">
            <a:extLst>
              <a:ext uri="{FF2B5EF4-FFF2-40B4-BE49-F238E27FC236}">
                <a16:creationId xmlns:a16="http://schemas.microsoft.com/office/drawing/2014/main" id="{66078603-082D-B330-9005-457375F3116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283cdda8343_0_0:notes">
            <a:extLst>
              <a:ext uri="{FF2B5EF4-FFF2-40B4-BE49-F238E27FC236}">
                <a16:creationId xmlns:a16="http://schemas.microsoft.com/office/drawing/2014/main" id="{65DD53D6-6AB2-696E-0933-F4E5F32C3B4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534225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283cdda8343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283cdda8343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28235ac206b_0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28235ac206b_0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28235ac206b_0_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28235ac206b_0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2829c38b212_0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2829c38b212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2829c38b212_0_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2829c38b212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283cdda834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283cdda834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28235ac206b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28235ac206b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28235ac206b_0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28235ac206b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a:extLst>
            <a:ext uri="{FF2B5EF4-FFF2-40B4-BE49-F238E27FC236}">
              <a16:creationId xmlns:a16="http://schemas.microsoft.com/office/drawing/2014/main" id="{C6F7C081-FF2C-259B-3BBF-82F016314464}"/>
            </a:ext>
          </a:extLst>
        </p:cNvPr>
        <p:cNvGrpSpPr/>
        <p:nvPr/>
      </p:nvGrpSpPr>
      <p:grpSpPr>
        <a:xfrm>
          <a:off x="0" y="0"/>
          <a:ext cx="0" cy="0"/>
          <a:chOff x="0" y="0"/>
          <a:chExt cx="0" cy="0"/>
        </a:xfrm>
      </p:grpSpPr>
      <p:sp>
        <p:nvSpPr>
          <p:cNvPr id="508" name="Google Shape;508;g28235ac206b_0_323:notes">
            <a:extLst>
              <a:ext uri="{FF2B5EF4-FFF2-40B4-BE49-F238E27FC236}">
                <a16:creationId xmlns:a16="http://schemas.microsoft.com/office/drawing/2014/main" id="{671389ED-A210-2C9C-AC8A-D2591C9FC2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28235ac206b_0_323:notes">
            <a:extLst>
              <a:ext uri="{FF2B5EF4-FFF2-40B4-BE49-F238E27FC236}">
                <a16:creationId xmlns:a16="http://schemas.microsoft.com/office/drawing/2014/main" id="{2EBB1C9B-B0DA-743F-26AC-65C3955E4E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280789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a:extLst>
            <a:ext uri="{FF2B5EF4-FFF2-40B4-BE49-F238E27FC236}">
              <a16:creationId xmlns:a16="http://schemas.microsoft.com/office/drawing/2014/main" id="{0CDB4626-DEFD-8224-E593-E853D4C51BC8}"/>
            </a:ext>
          </a:extLst>
        </p:cNvPr>
        <p:cNvGrpSpPr/>
        <p:nvPr/>
      </p:nvGrpSpPr>
      <p:grpSpPr>
        <a:xfrm>
          <a:off x="0" y="0"/>
          <a:ext cx="0" cy="0"/>
          <a:chOff x="0" y="0"/>
          <a:chExt cx="0" cy="0"/>
        </a:xfrm>
      </p:grpSpPr>
      <p:sp>
        <p:nvSpPr>
          <p:cNvPr id="493" name="Google Shape;493;g28235ac206b_0_301:notes">
            <a:extLst>
              <a:ext uri="{FF2B5EF4-FFF2-40B4-BE49-F238E27FC236}">
                <a16:creationId xmlns:a16="http://schemas.microsoft.com/office/drawing/2014/main" id="{CBD5B00D-91A7-F1F6-4822-DFFE477B468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28235ac206b_0_301:notes">
            <a:extLst>
              <a:ext uri="{FF2B5EF4-FFF2-40B4-BE49-F238E27FC236}">
                <a16:creationId xmlns:a16="http://schemas.microsoft.com/office/drawing/2014/main" id="{E757A30C-99E3-4A5E-44E3-B3F1EBA2175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637157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6438" y="1548881"/>
            <a:ext cx="4922721" cy="1863385"/>
          </a:xfrm>
        </p:spPr>
        <p:txBody>
          <a:bodyPr anchor="b" anchorCtr="0">
            <a:normAutofit/>
          </a:bodyPr>
          <a:lstStyle>
            <a:lvl1pPr algn="l">
              <a:lnSpc>
                <a:spcPct val="100000"/>
              </a:lnSpc>
              <a:spcBef>
                <a:spcPts val="0"/>
              </a:spcBef>
              <a:defRPr sz="3200" b="1">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37108" y="3508900"/>
            <a:ext cx="4960043" cy="736530"/>
          </a:xfrm>
        </p:spPr>
        <p:txBody>
          <a:bodyPr>
            <a:normAutofit/>
          </a:bodyPr>
          <a:lstStyle>
            <a:lvl1pPr marL="0" indent="0" algn="l">
              <a:buNone/>
              <a:defRPr sz="1500" b="1">
                <a:solidFill>
                  <a:schemeClr val="accent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44881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8668" y="223685"/>
            <a:ext cx="7231805" cy="513472"/>
          </a:xfrm>
        </p:spPr>
        <p:txBody>
          <a:bodyPr anchor="b" anchorCtr="0">
            <a:normAutofit/>
          </a:bodyPr>
          <a:lstStyle>
            <a:lvl1pPr algn="l">
              <a:defRPr sz="2400" b="1">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288668" y="746156"/>
            <a:ext cx="8485218" cy="3651188"/>
          </a:xfrm>
        </p:spPr>
        <p:txBody>
          <a:bodyPr>
            <a:normAutofit/>
          </a:bodyPr>
          <a:lstStyle>
            <a:lvl1pPr>
              <a:buClr>
                <a:schemeClr val="accent1"/>
              </a:buClr>
              <a:defRPr sz="1500">
                <a:solidFill>
                  <a:schemeClr val="tx1"/>
                </a:solidFill>
              </a:defRPr>
            </a:lvl1pPr>
            <a:lvl2pPr>
              <a:buClr>
                <a:schemeClr val="accent2"/>
              </a:buClr>
              <a:defRPr sz="1350">
                <a:solidFill>
                  <a:schemeClr val="tx1"/>
                </a:solidFill>
              </a:defRPr>
            </a:lvl2pPr>
            <a:lvl3pPr>
              <a:buClr>
                <a:schemeClr val="accent3"/>
              </a:buClr>
              <a:defRPr sz="1200">
                <a:solidFill>
                  <a:schemeClr val="tx1"/>
                </a:solidFill>
              </a:defRPr>
            </a:lvl3pPr>
            <a:lvl4pPr>
              <a:buClr>
                <a:schemeClr val="accent4"/>
              </a:buClr>
              <a:defRPr sz="1200">
                <a:solidFill>
                  <a:schemeClr val="tx1"/>
                </a:solidFill>
              </a:defRPr>
            </a:lvl4pPr>
            <a:lvl5pPr>
              <a:buClr>
                <a:schemeClr val="tx1"/>
              </a:buCl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3772322"/>
      </p:ext>
    </p:extLst>
  </p:cSld>
  <p:clrMapOvr>
    <a:masterClrMapping/>
  </p:clrMapOvr>
  <p:extLst>
    <p:ext uri="{DCECCB84-F9BA-43D5-87BE-67443E8EF086}">
      <p15:sldGuideLst xmlns:p15="http://schemas.microsoft.com/office/powerpoint/2012/main">
        <p15:guide id="1" orient="horz" pos="396" userDrawn="1">
          <p15:clr>
            <a:srgbClr val="FBAE40"/>
          </p15:clr>
        </p15:guide>
        <p15:guide id="2" pos="55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8669" y="223685"/>
            <a:ext cx="7297120" cy="513472"/>
          </a:xfrm>
        </p:spPr>
        <p:txBody>
          <a:bodyPr anchor="b" anchorCtr="0">
            <a:normAutofit/>
          </a:bodyPr>
          <a:lstStyle>
            <a:lvl1pPr algn="l">
              <a:defRPr sz="2400" b="1">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288667" y="781234"/>
            <a:ext cx="4120371" cy="3616109"/>
          </a:xfrm>
        </p:spPr>
        <p:txBody>
          <a:bodyPr>
            <a:normAutofit/>
          </a:bodyPr>
          <a:lstStyle>
            <a:lvl1pPr>
              <a:buClr>
                <a:schemeClr val="accent1"/>
              </a:buClr>
              <a:defRPr sz="1500">
                <a:solidFill>
                  <a:schemeClr val="tx1"/>
                </a:solidFill>
              </a:defRPr>
            </a:lvl1pPr>
            <a:lvl2pPr>
              <a:buClr>
                <a:schemeClr val="accent2"/>
              </a:buClr>
              <a:defRPr sz="1350">
                <a:solidFill>
                  <a:schemeClr val="tx1"/>
                </a:solidFill>
              </a:defRPr>
            </a:lvl2pPr>
            <a:lvl3pPr>
              <a:buClr>
                <a:schemeClr val="accent3"/>
              </a:buClr>
              <a:defRPr sz="1200">
                <a:solidFill>
                  <a:schemeClr val="tx1"/>
                </a:solidFill>
              </a:defRPr>
            </a:lvl3pPr>
            <a:lvl4pPr>
              <a:buClr>
                <a:schemeClr val="accent4"/>
              </a:buClr>
              <a:defRPr sz="1200">
                <a:solidFill>
                  <a:schemeClr val="tx1"/>
                </a:solidFill>
              </a:defRPr>
            </a:lvl4pPr>
            <a:lvl5pPr>
              <a:buClr>
                <a:schemeClr val="tx1"/>
              </a:buCl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a:extLst>
              <a:ext uri="{FF2B5EF4-FFF2-40B4-BE49-F238E27FC236}">
                <a16:creationId xmlns:a16="http://schemas.microsoft.com/office/drawing/2014/main" id="{4D01B2CD-0C23-763D-C4FD-2468C4306DD4}"/>
              </a:ext>
            </a:extLst>
          </p:cNvPr>
          <p:cNvSpPr>
            <a:spLocks noGrp="1"/>
          </p:cNvSpPr>
          <p:nvPr>
            <p:ph idx="10"/>
          </p:nvPr>
        </p:nvSpPr>
        <p:spPr>
          <a:xfrm>
            <a:off x="4648200" y="781234"/>
            <a:ext cx="4120371" cy="3616109"/>
          </a:xfrm>
        </p:spPr>
        <p:txBody>
          <a:bodyPr>
            <a:normAutofit/>
          </a:bodyPr>
          <a:lstStyle>
            <a:lvl1pPr>
              <a:buClr>
                <a:schemeClr val="accent1"/>
              </a:buClr>
              <a:defRPr sz="1500">
                <a:solidFill>
                  <a:schemeClr val="tx1"/>
                </a:solidFill>
              </a:defRPr>
            </a:lvl1pPr>
            <a:lvl2pPr>
              <a:buClr>
                <a:schemeClr val="accent2"/>
              </a:buClr>
              <a:defRPr sz="1350">
                <a:solidFill>
                  <a:schemeClr val="tx1"/>
                </a:solidFill>
              </a:defRPr>
            </a:lvl2pPr>
            <a:lvl3pPr>
              <a:buClr>
                <a:schemeClr val="accent3"/>
              </a:buClr>
              <a:defRPr sz="1200">
                <a:solidFill>
                  <a:schemeClr val="tx1"/>
                </a:solidFill>
              </a:defRPr>
            </a:lvl3pPr>
            <a:lvl4pPr>
              <a:buClr>
                <a:schemeClr val="accent4"/>
              </a:buClr>
              <a:defRPr sz="1200">
                <a:solidFill>
                  <a:schemeClr val="tx1"/>
                </a:solidFill>
              </a:defRPr>
            </a:lvl4pPr>
            <a:lvl5pPr>
              <a:buClr>
                <a:schemeClr val="tx1"/>
              </a:buCl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95219548"/>
      </p:ext>
    </p:extLst>
  </p:cSld>
  <p:clrMapOvr>
    <a:masterClrMapping/>
  </p:clrMapOvr>
  <p:extLst>
    <p:ext uri="{DCECCB84-F9BA-43D5-87BE-67443E8EF086}">
      <p15:sldGuideLst xmlns:p15="http://schemas.microsoft.com/office/powerpoint/2012/main">
        <p15:guide id="1" orient="horz" pos="396" userDrawn="1">
          <p15:clr>
            <a:srgbClr val="FBAE40"/>
          </p15:clr>
        </p15:guide>
        <p15:guide id="2" pos="552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63078" y="2007248"/>
            <a:ext cx="5599922" cy="1129004"/>
          </a:xfrm>
        </p:spPr>
        <p:txBody>
          <a:bodyPr anchor="b" anchorCtr="0">
            <a:noAutofit/>
          </a:bodyPr>
          <a:lstStyle>
            <a:lvl1pPr algn="l">
              <a:defRPr sz="3200"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205381900"/>
      </p:ext>
    </p:extLst>
  </p:cSld>
  <p:clrMapOvr>
    <a:masterClrMapping/>
  </p:clrMapOvr>
  <p:extLst>
    <p:ext uri="{DCECCB84-F9BA-43D5-87BE-67443E8EF086}">
      <p15:sldGuideLst xmlns:p15="http://schemas.microsoft.com/office/powerpoint/2012/main">
        <p15:guide id="1" orient="horz" pos="396">
          <p15:clr>
            <a:srgbClr val="FBAE40"/>
          </p15:clr>
        </p15:guide>
        <p15:guide id="2" pos="552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30C84A2-23CF-44F5-B813-5187ED5C7D1C}" type="datetimeFigureOut">
              <a:rPr lang="en-US" sz="900" smtClean="0">
                <a:solidFill>
                  <a:schemeClr val="tx2"/>
                </a:solidFill>
              </a:rPr>
              <a:pPr/>
              <a:t>9/15/2026</a:t>
            </a:fld>
            <a:endParaRPr lang="en-US" sz="900" dirty="0">
              <a:solidFill>
                <a:schemeClr val="tx2"/>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lgn="r"/>
            <a:fld id="{F99EC173-99AE-4773-AB25-02E469A13EAE}" type="slidenum">
              <a:rPr lang="en-US" sz="900" smtClean="0">
                <a:solidFill>
                  <a:schemeClr val="tx2"/>
                </a:solidFill>
              </a:rPr>
              <a:pPr algn="r"/>
              <a:t>‹#›</a:t>
            </a:fld>
            <a:endParaRPr lang="en-US" sz="900" dirty="0">
              <a:solidFill>
                <a:schemeClr val="tx2"/>
              </a:solidFill>
            </a:endParaRPr>
          </a:p>
        </p:txBody>
      </p:sp>
    </p:spTree>
    <p:extLst>
      <p:ext uri="{BB962C8B-B14F-4D97-AF65-F5344CB8AC3E}">
        <p14:creationId xmlns:p14="http://schemas.microsoft.com/office/powerpoint/2010/main" val="83644061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6" r:id="rId3"/>
    <p:sldLayoutId id="2147483674" r:id="rId4"/>
  </p:sldLayoutIdLst>
  <p:transition>
    <p:fade/>
  </p:transition>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hyperlink" Target="https://exchange.asbmr.org/home" TargetMode="Externa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0.png"/><Relationship Id="rId7" Type="http://schemas.openxmlformats.org/officeDocument/2006/relationships/hyperlink" Target="https://www.mbta.com/fares/charliecard"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www.mbta.com/schedules/" TargetMode="External"/><Relationship Id="rId5" Type="http://schemas.openxmlformats.org/officeDocument/2006/relationships/hyperlink" Target="https://www.tripadvisor.com/RestaurantsNear-g60745-d558286-Hynes_Convention_Center-Boston_Massachusetts.html" TargetMode="External"/><Relationship Id="rId4" Type="http://schemas.openxmlformats.org/officeDocument/2006/relationships/hyperlink" Target="https://boston.eater.com/maps/best-late-night-food-boston" TargetMode="External"/><Relationship Id="rId9"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x.com/JoyYWu/status/1839657335137944025/photo/2"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microsoft.com/office/2018/10/relationships/comments" Target="../comments/modernComment_114_0.xm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0.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17.png"/><Relationship Id="rId12" Type="http://schemas.openxmlformats.org/officeDocument/2006/relationships/hyperlink" Target="mailto:asbmr@asbmr.org"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hyperlink" Target="mailto:lsurface@umich.edu" TargetMode="External"/><Relationship Id="rId5" Type="http://schemas.openxmlformats.org/officeDocument/2006/relationships/image" Target="../media/image50.png"/><Relationship Id="rId10" Type="http://schemas.openxmlformats.org/officeDocument/2006/relationships/hyperlink" Target="mailto:jstains@som.umaryland.edu" TargetMode="External"/><Relationship Id="rId4" Type="http://schemas.openxmlformats.org/officeDocument/2006/relationships/image" Target="../media/image6.png"/><Relationship Id="rId9" Type="http://schemas.openxmlformats.org/officeDocument/2006/relationships/hyperlink" Target="mailto:emilyq@wustl.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50446-A13A-2116-722C-8823EC9F59A7}"/>
              </a:ext>
            </a:extLst>
          </p:cNvPr>
          <p:cNvSpPr>
            <a:spLocks noGrp="1"/>
          </p:cNvSpPr>
          <p:nvPr>
            <p:ph type="ctrTitle"/>
          </p:nvPr>
        </p:nvSpPr>
        <p:spPr>
          <a:xfrm>
            <a:off x="666316" y="1050552"/>
            <a:ext cx="5829583" cy="2072920"/>
          </a:xfrm>
        </p:spPr>
        <p:txBody>
          <a:bodyPr>
            <a:normAutofit/>
          </a:bodyPr>
          <a:lstStyle/>
          <a:p>
            <a:br>
              <a:rPr lang="en-US" sz="2700" dirty="0"/>
            </a:br>
            <a:r>
              <a:rPr lang="en-US" sz="2700" dirty="0"/>
              <a:t>Welcome to the </a:t>
            </a:r>
            <a:br>
              <a:rPr lang="en-US" sz="2700" dirty="0"/>
            </a:br>
            <a:r>
              <a:rPr lang="en-US" sz="2700" dirty="0"/>
              <a:t>First-Time Attendee Webinar</a:t>
            </a:r>
          </a:p>
        </p:txBody>
      </p:sp>
      <p:sp>
        <p:nvSpPr>
          <p:cNvPr id="3" name="Subtitle 2">
            <a:extLst>
              <a:ext uri="{FF2B5EF4-FFF2-40B4-BE49-F238E27FC236}">
                <a16:creationId xmlns:a16="http://schemas.microsoft.com/office/drawing/2014/main" id="{2CC00154-8C01-754D-AB3E-B6763A68FFB3}"/>
              </a:ext>
            </a:extLst>
          </p:cNvPr>
          <p:cNvSpPr>
            <a:spLocks noGrp="1"/>
          </p:cNvSpPr>
          <p:nvPr>
            <p:ph type="subTitle" idx="1"/>
          </p:nvPr>
        </p:nvSpPr>
        <p:spPr>
          <a:xfrm>
            <a:off x="746783" y="3274447"/>
            <a:ext cx="3035175" cy="1695642"/>
          </a:xfrm>
        </p:spPr>
        <p:txBody>
          <a:bodyPr>
            <a:normAutofit/>
          </a:bodyPr>
          <a:lstStyle/>
          <a:p>
            <a:r>
              <a:rPr lang="en-US" sz="1200" b="1" dirty="0"/>
              <a:t>We will start at 2:35 PM ET. </a:t>
            </a:r>
          </a:p>
          <a:p>
            <a:endParaRPr lang="en-US" sz="600" dirty="0"/>
          </a:p>
          <a:p>
            <a:r>
              <a:rPr lang="en-US" sz="1200" dirty="0"/>
              <a:t>While you wait, scan the QR code to explore the Early-Stage Investigator program and Career Development sessions.</a:t>
            </a:r>
          </a:p>
          <a:p>
            <a:endParaRPr lang="en-US" dirty="0"/>
          </a:p>
        </p:txBody>
      </p:sp>
      <p:pic>
        <p:nvPicPr>
          <p:cNvPr id="6" name="Picture 5" descr="The image shows a QR code with the ASBMR logo in the center, indicating it may be related to a QR code scanning or tracking service.&#10;&#10;AI-generated content may be incorrect.">
            <a:extLst>
              <a:ext uri="{FF2B5EF4-FFF2-40B4-BE49-F238E27FC236}">
                <a16:creationId xmlns:a16="http://schemas.microsoft.com/office/drawing/2014/main" id="{A6DBAE86-E226-03B5-C6A0-907279DBD763}"/>
              </a:ext>
            </a:extLst>
          </p:cNvPr>
          <p:cNvPicPr>
            <a:picLocks noChangeAspect="1"/>
          </p:cNvPicPr>
          <p:nvPr/>
        </p:nvPicPr>
        <p:blipFill>
          <a:blip r:embed="rId2"/>
          <a:stretch>
            <a:fillRect/>
          </a:stretch>
        </p:blipFill>
        <p:spPr>
          <a:xfrm>
            <a:off x="3952109" y="3211373"/>
            <a:ext cx="1447515" cy="1440420"/>
          </a:xfrm>
          <a:prstGeom prst="rect">
            <a:avLst/>
          </a:prstGeom>
        </p:spPr>
      </p:pic>
    </p:spTree>
    <p:extLst>
      <p:ext uri="{BB962C8B-B14F-4D97-AF65-F5344CB8AC3E}">
        <p14:creationId xmlns:p14="http://schemas.microsoft.com/office/powerpoint/2010/main" val="249157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8" name="Google Shape;515;p41">
            <a:extLst>
              <a:ext uri="{FF2B5EF4-FFF2-40B4-BE49-F238E27FC236}">
                <a16:creationId xmlns:a16="http://schemas.microsoft.com/office/drawing/2014/main" id="{F8E0EDC8-F719-3BED-0A7B-F6145387B378}"/>
              </a:ext>
            </a:extLst>
          </p:cNvPr>
          <p:cNvPicPr preferRelativeResize="0"/>
          <p:nvPr/>
        </p:nvPicPr>
        <p:blipFill>
          <a:blip r:embed="rId3">
            <a:alphaModFix/>
          </a:blip>
          <a:stretch>
            <a:fillRect/>
          </a:stretch>
        </p:blipFill>
        <p:spPr>
          <a:xfrm>
            <a:off x="4734832" y="2971731"/>
            <a:ext cx="476025" cy="476025"/>
          </a:xfrm>
          <a:prstGeom prst="rect">
            <a:avLst/>
          </a:prstGeom>
          <a:noFill/>
          <a:ln>
            <a:noFill/>
          </a:ln>
        </p:spPr>
      </p:pic>
      <p:pic>
        <p:nvPicPr>
          <p:cNvPr id="4" name="Google Shape;515;p41">
            <a:extLst>
              <a:ext uri="{FF2B5EF4-FFF2-40B4-BE49-F238E27FC236}">
                <a16:creationId xmlns:a16="http://schemas.microsoft.com/office/drawing/2014/main" id="{6B61ED99-9F11-23F3-2C79-612E0D1EE1F1}"/>
              </a:ext>
            </a:extLst>
          </p:cNvPr>
          <p:cNvPicPr preferRelativeResize="0"/>
          <p:nvPr/>
        </p:nvPicPr>
        <p:blipFill>
          <a:blip r:embed="rId3">
            <a:alphaModFix/>
          </a:blip>
          <a:stretch>
            <a:fillRect/>
          </a:stretch>
        </p:blipFill>
        <p:spPr>
          <a:xfrm>
            <a:off x="665282" y="3025995"/>
            <a:ext cx="476025" cy="476025"/>
          </a:xfrm>
          <a:prstGeom prst="rect">
            <a:avLst/>
          </a:prstGeom>
          <a:noFill/>
          <a:ln>
            <a:noFill/>
          </a:ln>
        </p:spPr>
      </p:pic>
      <p:pic>
        <p:nvPicPr>
          <p:cNvPr id="2" name="Google Shape;516;p41">
            <a:extLst>
              <a:ext uri="{FF2B5EF4-FFF2-40B4-BE49-F238E27FC236}">
                <a16:creationId xmlns:a16="http://schemas.microsoft.com/office/drawing/2014/main" id="{BFFD759D-AD7E-43B3-E513-3F3313612B50}"/>
              </a:ext>
            </a:extLst>
          </p:cNvPr>
          <p:cNvPicPr preferRelativeResize="0"/>
          <p:nvPr/>
        </p:nvPicPr>
        <p:blipFill>
          <a:blip r:embed="rId4">
            <a:alphaModFix/>
          </a:blip>
          <a:stretch>
            <a:fillRect/>
          </a:stretch>
        </p:blipFill>
        <p:spPr>
          <a:xfrm>
            <a:off x="712876" y="3065652"/>
            <a:ext cx="390349" cy="398925"/>
          </a:xfrm>
          <a:prstGeom prst="rect">
            <a:avLst/>
          </a:prstGeom>
          <a:noFill/>
          <a:ln>
            <a:noFill/>
          </a:ln>
        </p:spPr>
      </p:pic>
      <p:sp>
        <p:nvSpPr>
          <p:cNvPr id="286" name="Google Shape;286;p14"/>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Your Hosts</a:t>
            </a:r>
            <a:endParaRPr dirty="0"/>
          </a:p>
        </p:txBody>
      </p:sp>
      <p:sp>
        <p:nvSpPr>
          <p:cNvPr id="287" name="Google Shape;287;p14"/>
          <p:cNvSpPr txBox="1">
            <a:spLocks noGrp="1"/>
          </p:cNvSpPr>
          <p:nvPr>
            <p:ph idx="1"/>
          </p:nvPr>
        </p:nvSpPr>
        <p:spPr>
          <a:xfrm>
            <a:off x="288667" y="870644"/>
            <a:ext cx="4120371" cy="1750974"/>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US" sz="1600" b="1" dirty="0">
                <a:solidFill>
                  <a:srgbClr val="EF3F66"/>
                </a:solidFill>
              </a:rPr>
              <a:t>Emily Quarato, PhD</a:t>
            </a:r>
          </a:p>
          <a:p>
            <a:pPr marL="0" lvl="0" indent="0" algn="l" rtl="0">
              <a:lnSpc>
                <a:spcPct val="100000"/>
              </a:lnSpc>
              <a:spcBef>
                <a:spcPts val="0"/>
              </a:spcBef>
              <a:spcAft>
                <a:spcPts val="0"/>
              </a:spcAft>
              <a:buNone/>
            </a:pPr>
            <a:endParaRPr lang="en-US" sz="1600" b="1" dirty="0"/>
          </a:p>
          <a:p>
            <a:pPr marL="0" lvl="0" indent="0" algn="l" rtl="0">
              <a:lnSpc>
                <a:spcPct val="100000"/>
              </a:lnSpc>
              <a:spcBef>
                <a:spcPts val="0"/>
              </a:spcBef>
              <a:spcAft>
                <a:spcPts val="0"/>
              </a:spcAft>
              <a:buNone/>
            </a:pPr>
            <a:r>
              <a:rPr lang="en-US" sz="1500" dirty="0"/>
              <a:t>Post Doctoral Scholar</a:t>
            </a:r>
          </a:p>
          <a:p>
            <a:pPr marL="0" lvl="0" indent="0" algn="l" rtl="0">
              <a:lnSpc>
                <a:spcPct val="100000"/>
              </a:lnSpc>
              <a:spcBef>
                <a:spcPts val="0"/>
              </a:spcBef>
              <a:spcAft>
                <a:spcPts val="0"/>
              </a:spcAft>
              <a:buNone/>
            </a:pPr>
            <a:r>
              <a:rPr lang="en-US" sz="1500" dirty="0"/>
              <a:t>Washington University in St. Louis School of Medicine</a:t>
            </a:r>
          </a:p>
          <a:p>
            <a:pPr marL="0" lvl="0" indent="0" algn="l" rtl="0">
              <a:lnSpc>
                <a:spcPct val="100000"/>
              </a:lnSpc>
              <a:spcBef>
                <a:spcPts val="0"/>
              </a:spcBef>
              <a:spcAft>
                <a:spcPts val="0"/>
              </a:spcAft>
              <a:buNone/>
            </a:pPr>
            <a:endParaRPr lang="en-US" sz="1500" dirty="0">
              <a:solidFill>
                <a:srgbClr val="FF0000"/>
              </a:solidFill>
            </a:endParaRPr>
          </a:p>
        </p:txBody>
      </p:sp>
      <p:sp>
        <p:nvSpPr>
          <p:cNvPr id="288" name="Google Shape;288;p14"/>
          <p:cNvSpPr txBox="1">
            <a:spLocks noGrp="1"/>
          </p:cNvSpPr>
          <p:nvPr>
            <p:ph idx="10"/>
          </p:nvPr>
        </p:nvSpPr>
        <p:spPr>
          <a:xfrm>
            <a:off x="4648200" y="905723"/>
            <a:ext cx="4120371" cy="1245048"/>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US" sz="1600" b="1" dirty="0">
                <a:solidFill>
                  <a:srgbClr val="EF3F66"/>
                </a:solidFill>
              </a:rPr>
              <a:t>Joseph Stains, PhD</a:t>
            </a:r>
          </a:p>
          <a:p>
            <a:pPr marL="0" lvl="0" indent="0" algn="l" rtl="0">
              <a:lnSpc>
                <a:spcPct val="100000"/>
              </a:lnSpc>
              <a:spcBef>
                <a:spcPts val="0"/>
              </a:spcBef>
              <a:spcAft>
                <a:spcPts val="0"/>
              </a:spcAft>
              <a:buNone/>
            </a:pPr>
            <a:endParaRPr lang="en-US" sz="1600" b="1" dirty="0"/>
          </a:p>
          <a:p>
            <a:pPr marL="0" lvl="0" indent="0" algn="l" rtl="0">
              <a:lnSpc>
                <a:spcPct val="100000"/>
              </a:lnSpc>
              <a:spcBef>
                <a:spcPts val="0"/>
              </a:spcBef>
              <a:spcAft>
                <a:spcPts val="0"/>
              </a:spcAft>
              <a:buNone/>
            </a:pPr>
            <a:r>
              <a:rPr lang="en-US" sz="1500" dirty="0"/>
              <a:t>Professor</a:t>
            </a:r>
          </a:p>
          <a:p>
            <a:pPr marL="0" lvl="0" indent="0" algn="l" rtl="0">
              <a:lnSpc>
                <a:spcPct val="100000"/>
              </a:lnSpc>
              <a:spcBef>
                <a:spcPts val="0"/>
              </a:spcBef>
              <a:spcAft>
                <a:spcPts val="0"/>
              </a:spcAft>
              <a:buNone/>
            </a:pPr>
            <a:r>
              <a:rPr lang="en-US" sz="1500" dirty="0"/>
              <a:t>University of Maryland School of Medicine</a:t>
            </a:r>
          </a:p>
        </p:txBody>
      </p:sp>
      <p:sp>
        <p:nvSpPr>
          <p:cNvPr id="3" name="Google Shape;517;p41">
            <a:extLst>
              <a:ext uri="{FF2B5EF4-FFF2-40B4-BE49-F238E27FC236}">
                <a16:creationId xmlns:a16="http://schemas.microsoft.com/office/drawing/2014/main" id="{5611D92F-71FE-A35F-84F3-EAA0EAA0C572}"/>
              </a:ext>
            </a:extLst>
          </p:cNvPr>
          <p:cNvSpPr txBox="1"/>
          <p:nvPr/>
        </p:nvSpPr>
        <p:spPr>
          <a:xfrm>
            <a:off x="1060363" y="3043112"/>
            <a:ext cx="13317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dirty="0"/>
              <a:t>@</a:t>
            </a:r>
            <a:r>
              <a:rPr lang="en-US" sz="1600" dirty="0"/>
              <a:t>emy9941</a:t>
            </a:r>
            <a:endParaRPr sz="1600" dirty="0"/>
          </a:p>
        </p:txBody>
      </p:sp>
      <p:pic>
        <p:nvPicPr>
          <p:cNvPr id="6" name="Google Shape;516;p41">
            <a:extLst>
              <a:ext uri="{FF2B5EF4-FFF2-40B4-BE49-F238E27FC236}">
                <a16:creationId xmlns:a16="http://schemas.microsoft.com/office/drawing/2014/main" id="{8EF9FD3A-51EF-FE69-AF00-31028656E206}"/>
              </a:ext>
            </a:extLst>
          </p:cNvPr>
          <p:cNvPicPr preferRelativeResize="0"/>
          <p:nvPr/>
        </p:nvPicPr>
        <p:blipFill>
          <a:blip r:embed="rId4">
            <a:alphaModFix/>
          </a:blip>
          <a:stretch>
            <a:fillRect/>
          </a:stretch>
        </p:blipFill>
        <p:spPr>
          <a:xfrm>
            <a:off x="4777671" y="3010282"/>
            <a:ext cx="390349" cy="398925"/>
          </a:xfrm>
          <a:prstGeom prst="rect">
            <a:avLst/>
          </a:prstGeom>
          <a:noFill/>
          <a:ln>
            <a:noFill/>
          </a:ln>
        </p:spPr>
      </p:pic>
      <p:sp>
        <p:nvSpPr>
          <p:cNvPr id="7" name="Google Shape;517;p41">
            <a:extLst>
              <a:ext uri="{FF2B5EF4-FFF2-40B4-BE49-F238E27FC236}">
                <a16:creationId xmlns:a16="http://schemas.microsoft.com/office/drawing/2014/main" id="{4EF356C4-0398-8BF5-DD36-3C79BE948549}"/>
              </a:ext>
            </a:extLst>
          </p:cNvPr>
          <p:cNvSpPr txBox="1"/>
          <p:nvPr/>
        </p:nvSpPr>
        <p:spPr>
          <a:xfrm>
            <a:off x="5091807" y="3003231"/>
            <a:ext cx="1620563"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dirty="0"/>
              <a:t>@</a:t>
            </a:r>
            <a:r>
              <a:rPr lang="en-US" sz="1600" dirty="0" err="1"/>
              <a:t>Stains_Lab</a:t>
            </a:r>
            <a:endParaRPr sz="1600" dirty="0"/>
          </a:p>
        </p:txBody>
      </p:sp>
      <p:sp>
        <p:nvSpPr>
          <p:cNvPr id="5" name="Google Shape;517;p41">
            <a:extLst>
              <a:ext uri="{FF2B5EF4-FFF2-40B4-BE49-F238E27FC236}">
                <a16:creationId xmlns:a16="http://schemas.microsoft.com/office/drawing/2014/main" id="{15769E15-76BD-0D4C-55BD-56CFEDBE4E2C}"/>
              </a:ext>
            </a:extLst>
          </p:cNvPr>
          <p:cNvSpPr txBox="1"/>
          <p:nvPr/>
        </p:nvSpPr>
        <p:spPr>
          <a:xfrm>
            <a:off x="1060363" y="3582971"/>
            <a:ext cx="2435333"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dirty="0"/>
              <a:t>@</a:t>
            </a:r>
            <a:r>
              <a:rPr lang="en-US" sz="1600" dirty="0"/>
              <a:t>emy9941.bsky.social</a:t>
            </a:r>
            <a:endParaRPr sz="1600" dirty="0"/>
          </a:p>
        </p:txBody>
      </p:sp>
      <p:pic>
        <p:nvPicPr>
          <p:cNvPr id="1026" name="Picture 2" descr="Bluesky change de logo et devient accessible à tous">
            <a:extLst>
              <a:ext uri="{FF2B5EF4-FFF2-40B4-BE49-F238E27FC236}">
                <a16:creationId xmlns:a16="http://schemas.microsoft.com/office/drawing/2014/main" id="{FF7617B6-726C-6C91-0733-A94B2B2971A4}"/>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7671" t="9962" r="19072" b="11895"/>
          <a:stretch/>
        </p:blipFill>
        <p:spPr bwMode="auto">
          <a:xfrm>
            <a:off x="614807" y="3560386"/>
            <a:ext cx="513316" cy="47602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B2DBBD21-C484-5AD8-7C21-D1551C8C8C41}"/>
              </a:ext>
            </a:extLst>
          </p:cNvPr>
          <p:cNvSpPr/>
          <p:nvPr/>
        </p:nvSpPr>
        <p:spPr>
          <a:xfrm>
            <a:off x="3238214" y="4767995"/>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A14298B-FC7D-8C95-BCA4-E2020ACE6F71}"/>
              </a:ext>
            </a:extLst>
          </p:cNvPr>
          <p:cNvSpPr txBox="1"/>
          <p:nvPr/>
        </p:nvSpPr>
        <p:spPr>
          <a:xfrm>
            <a:off x="1128123" y="2580511"/>
            <a:ext cx="2237815" cy="338554"/>
          </a:xfrm>
          <a:prstGeom prst="rect">
            <a:avLst/>
          </a:prstGeom>
          <a:noFill/>
        </p:spPr>
        <p:txBody>
          <a:bodyPr wrap="square">
            <a:spAutoFit/>
          </a:bodyPr>
          <a:lstStyle/>
          <a:p>
            <a:r>
              <a:rPr lang="en-US" sz="1600" dirty="0"/>
              <a:t>emilyq@wustl.edu</a:t>
            </a:r>
          </a:p>
        </p:txBody>
      </p:sp>
      <p:pic>
        <p:nvPicPr>
          <p:cNvPr id="16" name="Picture 15" descr="Email - Free communications icons">
            <a:extLst>
              <a:ext uri="{FF2B5EF4-FFF2-40B4-BE49-F238E27FC236}">
                <a16:creationId xmlns:a16="http://schemas.microsoft.com/office/drawing/2014/main" id="{EF9AEFF9-A7EC-DC81-BDD4-878E63BB37EF}"/>
              </a:ext>
            </a:extLst>
          </p:cNvPr>
          <p:cNvPicPr>
            <a:picLocks noChangeAspect="1"/>
          </p:cNvPicPr>
          <p:nvPr/>
        </p:nvPicPr>
        <p:blipFill>
          <a:blip r:embed="rId6"/>
          <a:stretch>
            <a:fillRect/>
          </a:stretch>
        </p:blipFill>
        <p:spPr>
          <a:xfrm>
            <a:off x="717957" y="2541207"/>
            <a:ext cx="398614" cy="398614"/>
          </a:xfrm>
          <a:prstGeom prst="rect">
            <a:avLst/>
          </a:prstGeom>
        </p:spPr>
      </p:pic>
      <p:sp>
        <p:nvSpPr>
          <p:cNvPr id="18" name="TextBox 17">
            <a:extLst>
              <a:ext uri="{FF2B5EF4-FFF2-40B4-BE49-F238E27FC236}">
                <a16:creationId xmlns:a16="http://schemas.microsoft.com/office/drawing/2014/main" id="{BB8DB684-0958-8D3D-7064-1736AD60A284}"/>
              </a:ext>
            </a:extLst>
          </p:cNvPr>
          <p:cNvSpPr txBox="1"/>
          <p:nvPr/>
        </p:nvSpPr>
        <p:spPr>
          <a:xfrm>
            <a:off x="5181202" y="2531599"/>
            <a:ext cx="4572000" cy="338554"/>
          </a:xfrm>
          <a:prstGeom prst="rect">
            <a:avLst/>
          </a:prstGeom>
          <a:noFill/>
        </p:spPr>
        <p:txBody>
          <a:bodyPr wrap="square">
            <a:spAutoFit/>
          </a:bodyPr>
          <a:lstStyle/>
          <a:p>
            <a:r>
              <a:rPr lang="en-US" sz="1600" dirty="0"/>
              <a:t>jstains@som.umaryland.edu</a:t>
            </a:r>
          </a:p>
        </p:txBody>
      </p:sp>
      <p:pic>
        <p:nvPicPr>
          <p:cNvPr id="20" name="Picture 19" descr="Email - Free communications icons">
            <a:extLst>
              <a:ext uri="{FF2B5EF4-FFF2-40B4-BE49-F238E27FC236}">
                <a16:creationId xmlns:a16="http://schemas.microsoft.com/office/drawing/2014/main" id="{5A0FF5D2-6F85-CBEF-F1DA-D29FB8EB8B2F}"/>
              </a:ext>
            </a:extLst>
          </p:cNvPr>
          <p:cNvPicPr>
            <a:picLocks noChangeAspect="1"/>
          </p:cNvPicPr>
          <p:nvPr/>
        </p:nvPicPr>
        <p:blipFill>
          <a:blip r:embed="rId6"/>
          <a:stretch>
            <a:fillRect/>
          </a:stretch>
        </p:blipFill>
        <p:spPr>
          <a:xfrm>
            <a:off x="4782588" y="2501569"/>
            <a:ext cx="398614" cy="39861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18"/>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Is this your first conference? First time at ASBMR?</a:t>
            </a:r>
            <a:endParaRPr dirty="0"/>
          </a:p>
        </p:txBody>
      </p:sp>
      <p:sp>
        <p:nvSpPr>
          <p:cNvPr id="325" name="Google Shape;325;p18"/>
          <p:cNvSpPr/>
          <p:nvPr/>
        </p:nvSpPr>
        <p:spPr>
          <a:xfrm>
            <a:off x="819302" y="852517"/>
            <a:ext cx="3815932" cy="3612655"/>
          </a:xfrm>
          <a:prstGeom prst="ellipse">
            <a:avLst/>
          </a:prstGeom>
          <a:solidFill>
            <a:schemeClr val="accent4">
              <a:alpha val="4025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8"/>
          <p:cNvSpPr/>
          <p:nvPr/>
        </p:nvSpPr>
        <p:spPr>
          <a:xfrm>
            <a:off x="3758533" y="852517"/>
            <a:ext cx="3815932" cy="3612655"/>
          </a:xfrm>
          <a:prstGeom prst="ellipse">
            <a:avLst/>
          </a:prstGeom>
          <a:solidFill>
            <a:schemeClr val="accent3">
              <a:alpha val="39620"/>
            </a:schemeClr>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8"/>
          <p:cNvSpPr txBox="1"/>
          <p:nvPr/>
        </p:nvSpPr>
        <p:spPr>
          <a:xfrm>
            <a:off x="1230658" y="2265811"/>
            <a:ext cx="2734499" cy="932271"/>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dirty="0">
                <a:latin typeface="+mj-lt"/>
                <a:ea typeface="Nunito"/>
                <a:cs typeface="Nunito"/>
                <a:sym typeface="Nunito"/>
              </a:rPr>
              <a:t>First Scientific Conference</a:t>
            </a:r>
            <a:endParaRPr sz="2000" b="1" dirty="0">
              <a:latin typeface="+mj-lt"/>
              <a:ea typeface="Nunito"/>
              <a:cs typeface="Nunito"/>
              <a:sym typeface="Nunito"/>
            </a:endParaRPr>
          </a:p>
        </p:txBody>
      </p:sp>
      <p:sp>
        <p:nvSpPr>
          <p:cNvPr id="328" name="Google Shape;328;p18"/>
          <p:cNvSpPr txBox="1"/>
          <p:nvPr/>
        </p:nvSpPr>
        <p:spPr>
          <a:xfrm>
            <a:off x="4506164" y="2265811"/>
            <a:ext cx="2940710" cy="78701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dirty="0">
                <a:ea typeface="Nunito"/>
                <a:cs typeface="Nunito"/>
                <a:sym typeface="Nunito"/>
              </a:rPr>
              <a:t>First ASBMR </a:t>
            </a:r>
          </a:p>
          <a:p>
            <a:pPr marL="0" lvl="0" indent="0" algn="ctr" rtl="0">
              <a:spcBef>
                <a:spcPts val="0"/>
              </a:spcBef>
              <a:spcAft>
                <a:spcPts val="0"/>
              </a:spcAft>
              <a:buNone/>
            </a:pPr>
            <a:r>
              <a:rPr lang="en" sz="2000" b="1" dirty="0">
                <a:ea typeface="Nunito"/>
                <a:cs typeface="Nunito"/>
                <a:sym typeface="Nunito"/>
              </a:rPr>
              <a:t>Annual Meeting</a:t>
            </a:r>
            <a:endParaRPr sz="2000" b="1" dirty="0">
              <a:ea typeface="Nunito"/>
              <a:cs typeface="Nunito"/>
              <a:sym typeface="Nunito"/>
            </a:endParaRPr>
          </a:p>
        </p:txBody>
      </p:sp>
      <p:sp>
        <p:nvSpPr>
          <p:cNvPr id="4" name="Rectangle 3">
            <a:extLst>
              <a:ext uri="{FF2B5EF4-FFF2-40B4-BE49-F238E27FC236}">
                <a16:creationId xmlns:a16="http://schemas.microsoft.com/office/drawing/2014/main" id="{ABABF2C1-BDEF-0A1F-39FF-6E367B8C88FB}"/>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5"/>
                                        </p:tgtEl>
                                        <p:attrNameLst>
                                          <p:attrName>style.visibility</p:attrName>
                                        </p:attrNameLst>
                                      </p:cBhvr>
                                      <p:to>
                                        <p:strVal val="visible"/>
                                      </p:to>
                                    </p:set>
                                    <p:anim calcmode="lin" valueType="num">
                                      <p:cBhvr additive="base">
                                        <p:cTn id="7" dur="500" fill="hold"/>
                                        <p:tgtEl>
                                          <p:spTgt spid="325"/>
                                        </p:tgtEl>
                                        <p:attrNameLst>
                                          <p:attrName>ppt_x</p:attrName>
                                        </p:attrNameLst>
                                      </p:cBhvr>
                                      <p:tavLst>
                                        <p:tav tm="0">
                                          <p:val>
                                            <p:strVal val="0-#ppt_w/2"/>
                                          </p:val>
                                        </p:tav>
                                        <p:tav tm="100000">
                                          <p:val>
                                            <p:strVal val="#ppt_x"/>
                                          </p:val>
                                        </p:tav>
                                      </p:tavLst>
                                    </p:anim>
                                    <p:anim calcmode="lin" valueType="num">
                                      <p:cBhvr additive="base">
                                        <p:cTn id="8" dur="500" fill="hold"/>
                                        <p:tgtEl>
                                          <p:spTgt spid="32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7"/>
                                        </p:tgtEl>
                                        <p:attrNameLst>
                                          <p:attrName>style.visibility</p:attrName>
                                        </p:attrNameLst>
                                      </p:cBhvr>
                                      <p:to>
                                        <p:strVal val="visible"/>
                                      </p:to>
                                    </p:set>
                                    <p:anim calcmode="lin" valueType="num">
                                      <p:cBhvr additive="base">
                                        <p:cTn id="11" dur="500" fill="hold"/>
                                        <p:tgtEl>
                                          <p:spTgt spid="327"/>
                                        </p:tgtEl>
                                        <p:attrNameLst>
                                          <p:attrName>ppt_x</p:attrName>
                                        </p:attrNameLst>
                                      </p:cBhvr>
                                      <p:tavLst>
                                        <p:tav tm="0">
                                          <p:val>
                                            <p:strVal val="0-#ppt_w/2"/>
                                          </p:val>
                                        </p:tav>
                                        <p:tav tm="100000">
                                          <p:val>
                                            <p:strVal val="#ppt_x"/>
                                          </p:val>
                                        </p:tav>
                                      </p:tavLst>
                                    </p:anim>
                                    <p:anim calcmode="lin" valueType="num">
                                      <p:cBhvr additive="base">
                                        <p:cTn id="12" dur="500" fill="hold"/>
                                        <p:tgtEl>
                                          <p:spTgt spid="32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326"/>
                                        </p:tgtEl>
                                        <p:attrNameLst>
                                          <p:attrName>style.visibility</p:attrName>
                                        </p:attrNameLst>
                                      </p:cBhvr>
                                      <p:to>
                                        <p:strVal val="visible"/>
                                      </p:to>
                                    </p:set>
                                    <p:anim calcmode="lin" valueType="num">
                                      <p:cBhvr additive="base">
                                        <p:cTn id="17" dur="500" fill="hold"/>
                                        <p:tgtEl>
                                          <p:spTgt spid="326"/>
                                        </p:tgtEl>
                                        <p:attrNameLst>
                                          <p:attrName>ppt_x</p:attrName>
                                        </p:attrNameLst>
                                      </p:cBhvr>
                                      <p:tavLst>
                                        <p:tav tm="0">
                                          <p:val>
                                            <p:strVal val="1+#ppt_w/2"/>
                                          </p:val>
                                        </p:tav>
                                        <p:tav tm="100000">
                                          <p:val>
                                            <p:strVal val="#ppt_x"/>
                                          </p:val>
                                        </p:tav>
                                      </p:tavLst>
                                    </p:anim>
                                    <p:anim calcmode="lin" valueType="num">
                                      <p:cBhvr additive="base">
                                        <p:cTn id="18" dur="500" fill="hold"/>
                                        <p:tgtEl>
                                          <p:spTgt spid="32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328"/>
                                        </p:tgtEl>
                                        <p:attrNameLst>
                                          <p:attrName>style.visibility</p:attrName>
                                        </p:attrNameLst>
                                      </p:cBhvr>
                                      <p:to>
                                        <p:strVal val="visible"/>
                                      </p:to>
                                    </p:set>
                                    <p:anim calcmode="lin" valueType="num">
                                      <p:cBhvr additive="base">
                                        <p:cTn id="21" dur="500" fill="hold"/>
                                        <p:tgtEl>
                                          <p:spTgt spid="328"/>
                                        </p:tgtEl>
                                        <p:attrNameLst>
                                          <p:attrName>ppt_x</p:attrName>
                                        </p:attrNameLst>
                                      </p:cBhvr>
                                      <p:tavLst>
                                        <p:tav tm="0">
                                          <p:val>
                                            <p:strVal val="1+#ppt_w/2"/>
                                          </p:val>
                                        </p:tav>
                                        <p:tav tm="100000">
                                          <p:val>
                                            <p:strVal val="#ppt_x"/>
                                          </p:val>
                                        </p:tav>
                                      </p:tavLst>
                                    </p:anim>
                                    <p:anim calcmode="lin" valueType="num">
                                      <p:cBhvr additive="base">
                                        <p:cTn id="22" dur="500" fill="hold"/>
                                        <p:tgtEl>
                                          <p:spTgt spid="3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0" animBg="1"/>
      <p:bldP spid="326" grpId="0" animBg="1"/>
      <p:bldP spid="327" grpId="0"/>
      <p:bldP spid="3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1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000" dirty="0"/>
              <a:t>ASBMR Annual Meeting</a:t>
            </a:r>
            <a:endParaRPr sz="3000" dirty="0"/>
          </a:p>
        </p:txBody>
      </p:sp>
      <p:sp>
        <p:nvSpPr>
          <p:cNvPr id="336" name="Google Shape;336;p19"/>
          <p:cNvSpPr txBox="1">
            <a:spLocks noGrp="1"/>
          </p:cNvSpPr>
          <p:nvPr>
            <p:ph idx="1"/>
          </p:nvPr>
        </p:nvSpPr>
        <p:spPr>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000" b="1" dirty="0">
                <a:solidFill>
                  <a:schemeClr val="accent4"/>
                </a:solidFill>
                <a:latin typeface="Maven Pro"/>
                <a:ea typeface="Maven Pro"/>
                <a:cs typeface="Maven Pro"/>
                <a:sym typeface="Maven Pro"/>
              </a:rPr>
              <a:t>ASBMR has…</a:t>
            </a:r>
            <a:endParaRPr sz="2000" b="1" dirty="0">
              <a:solidFill>
                <a:schemeClr val="accent4"/>
              </a:solidFill>
              <a:latin typeface="Maven Pro"/>
              <a:ea typeface="Maven Pro"/>
              <a:cs typeface="Maven Pro"/>
              <a:sym typeface="Maven Pro"/>
            </a:endParaRPr>
          </a:p>
          <a:p>
            <a:pPr marL="412750" indent="-285750">
              <a:spcBef>
                <a:spcPts val="0"/>
              </a:spcBef>
              <a:buSzPts val="1600"/>
            </a:pPr>
            <a:r>
              <a:rPr lang="en" sz="1600" dirty="0"/>
              <a:t>Plenary symposia and special sessions</a:t>
            </a:r>
            <a:endParaRPr sz="1600" dirty="0"/>
          </a:p>
          <a:p>
            <a:pPr marL="412750" indent="-285750">
              <a:spcBef>
                <a:spcPts val="0"/>
              </a:spcBef>
              <a:buSzPts val="1600"/>
            </a:pPr>
            <a:r>
              <a:rPr lang="en" sz="1600" dirty="0"/>
              <a:t>Meeting Basic, Translational and Clinical highlights</a:t>
            </a:r>
          </a:p>
          <a:p>
            <a:pPr marL="412750" indent="-285750">
              <a:spcBef>
                <a:spcPts val="0"/>
              </a:spcBef>
              <a:buSzPts val="1600"/>
            </a:pPr>
            <a:r>
              <a:rPr lang="en" sz="1600" dirty="0"/>
              <a:t>ASBMR/ECTS clinical debate, symposia</a:t>
            </a:r>
            <a:endParaRPr sz="1600" dirty="0"/>
          </a:p>
          <a:p>
            <a:pPr marL="412750" indent="-285750">
              <a:spcBef>
                <a:spcPts val="0"/>
              </a:spcBef>
              <a:buSzPts val="1600"/>
            </a:pPr>
            <a:r>
              <a:rPr lang="en" sz="1600" dirty="0"/>
              <a:t>Oral presentations</a:t>
            </a:r>
            <a:endParaRPr sz="1600" dirty="0"/>
          </a:p>
          <a:p>
            <a:pPr marL="412750" indent="-285750">
              <a:spcBef>
                <a:spcPts val="0"/>
              </a:spcBef>
              <a:buSzPts val="1600"/>
            </a:pPr>
            <a:r>
              <a:rPr lang="en" sz="1600" dirty="0"/>
              <a:t>Poster sessions in the Discovery Hall</a:t>
            </a:r>
          </a:p>
          <a:p>
            <a:pPr marL="412750" indent="-285750">
              <a:spcBef>
                <a:spcPts val="0"/>
              </a:spcBef>
              <a:buSzPts val="1600"/>
            </a:pPr>
            <a:r>
              <a:rPr lang="en-US" sz="1600" dirty="0"/>
              <a:t>Meet the Professor, Symposia</a:t>
            </a:r>
          </a:p>
          <a:p>
            <a:pPr marL="412750" indent="-285750">
              <a:spcBef>
                <a:spcPts val="0"/>
              </a:spcBef>
              <a:buSzPts val="1600"/>
            </a:pPr>
            <a:r>
              <a:rPr lang="en-US" sz="1600" dirty="0"/>
              <a:t>Career Development Sessions</a:t>
            </a:r>
            <a:endParaRPr sz="1600" dirty="0"/>
          </a:p>
          <a:p>
            <a:pPr marL="457200" lvl="0" indent="-330200" algn="l" rtl="0">
              <a:spcBef>
                <a:spcPts val="0"/>
              </a:spcBef>
              <a:spcAft>
                <a:spcPts val="0"/>
              </a:spcAft>
              <a:buSzPts val="1600"/>
              <a:buChar char="★"/>
            </a:pPr>
            <a:endParaRPr lang="en" sz="1600" dirty="0"/>
          </a:p>
        </p:txBody>
      </p:sp>
      <p:sp>
        <p:nvSpPr>
          <p:cNvPr id="2" name="Content Placeholder 1">
            <a:extLst>
              <a:ext uri="{FF2B5EF4-FFF2-40B4-BE49-F238E27FC236}">
                <a16:creationId xmlns:a16="http://schemas.microsoft.com/office/drawing/2014/main" id="{ABFA8E0C-B8DF-3C1F-3897-EA55D5A655DD}"/>
              </a:ext>
            </a:extLst>
          </p:cNvPr>
          <p:cNvSpPr>
            <a:spLocks noGrp="1"/>
          </p:cNvSpPr>
          <p:nvPr>
            <p:ph idx="10"/>
          </p:nvPr>
        </p:nvSpPr>
        <p:spPr>
          <a:xfrm>
            <a:off x="4643383" y="1288110"/>
            <a:ext cx="4120371" cy="3109233"/>
          </a:xfrm>
        </p:spPr>
        <p:txBody>
          <a:bodyPr/>
          <a:lstStyle/>
          <a:p>
            <a:pPr marL="412750" indent="-285750">
              <a:spcBef>
                <a:spcPts val="0"/>
              </a:spcBef>
              <a:buSzPts val="1600"/>
            </a:pPr>
            <a:r>
              <a:rPr lang="en-US" sz="1600" dirty="0"/>
              <a:t>Networking breaks:</a:t>
            </a:r>
          </a:p>
          <a:p>
            <a:pPr marL="712788" lvl="1" indent="-285750">
              <a:spcBef>
                <a:spcPts val="0"/>
              </a:spcBef>
              <a:buSzPts val="1600"/>
            </a:pPr>
            <a:r>
              <a:rPr lang="en-US" sz="1450" dirty="0"/>
              <a:t>Welcome reception</a:t>
            </a:r>
          </a:p>
          <a:p>
            <a:pPr marL="712788" lvl="1" indent="-285750">
              <a:spcBef>
                <a:spcPts val="0"/>
              </a:spcBef>
              <a:buSzPts val="1600"/>
            </a:pPr>
            <a:r>
              <a:rPr lang="en-US" sz="1450" dirty="0"/>
              <a:t>ASBMR Social Event </a:t>
            </a:r>
          </a:p>
          <a:p>
            <a:pPr marL="412750" indent="-285750">
              <a:spcBef>
                <a:spcPts val="0"/>
              </a:spcBef>
              <a:buSzPts val="1600"/>
            </a:pPr>
            <a:r>
              <a:rPr lang="en-US" sz="1600" dirty="0"/>
              <a:t>Rapid Fire sessions</a:t>
            </a:r>
          </a:p>
          <a:p>
            <a:pPr marL="412750" indent="-285750">
              <a:spcBef>
                <a:spcPts val="0"/>
              </a:spcBef>
              <a:buSzPts val="1600"/>
            </a:pPr>
            <a:r>
              <a:rPr lang="en-US" sz="1600" dirty="0"/>
              <a:t>ASBMR News</a:t>
            </a:r>
          </a:p>
          <a:p>
            <a:pPr marL="412750" indent="-285750">
              <a:spcBef>
                <a:spcPts val="0"/>
              </a:spcBef>
              <a:buSzPts val="1600"/>
            </a:pPr>
            <a:r>
              <a:rPr lang="en-US" sz="1600" dirty="0"/>
              <a:t>Regional Meet-Ups</a:t>
            </a:r>
          </a:p>
          <a:p>
            <a:pPr marL="412750" indent="-285750">
              <a:spcBef>
                <a:spcPts val="0"/>
              </a:spcBef>
              <a:buSzPts val="1600"/>
            </a:pPr>
            <a:r>
              <a:rPr lang="en-US" sz="1600" b="1" dirty="0">
                <a:solidFill>
                  <a:schemeClr val="accent3"/>
                </a:solidFill>
              </a:rPr>
              <a:t>New this year: </a:t>
            </a:r>
          </a:p>
          <a:p>
            <a:pPr marL="712788" lvl="1" indent="-285750">
              <a:spcBef>
                <a:spcPts val="0"/>
              </a:spcBef>
              <a:buSzPts val="1600"/>
            </a:pPr>
            <a:r>
              <a:rPr lang="en-US" sz="1400" dirty="0"/>
              <a:t>Bone 101: Fundamentals of Bone Biology</a:t>
            </a:r>
          </a:p>
          <a:p>
            <a:pPr marL="712788" lvl="1" indent="-285750">
              <a:spcBef>
                <a:spcPts val="0"/>
              </a:spcBef>
              <a:buSzPts val="1600"/>
            </a:pPr>
            <a:r>
              <a:rPr lang="en-US" sz="1400" dirty="0"/>
              <a:t>Public Outreach Session</a:t>
            </a:r>
          </a:p>
          <a:p>
            <a:pPr marL="712788" lvl="1" indent="-285750">
              <a:spcBef>
                <a:spcPts val="0"/>
              </a:spcBef>
              <a:buSzPts val="1600"/>
            </a:pPr>
            <a:r>
              <a:rPr lang="en-US" sz="1400" dirty="0"/>
              <a:t>Innovation Pitch Competition</a:t>
            </a:r>
          </a:p>
          <a:p>
            <a:pPr marL="712788" lvl="1" indent="-285750">
              <a:spcBef>
                <a:spcPts val="0"/>
              </a:spcBef>
              <a:buSzPts val="1600"/>
            </a:pPr>
            <a:r>
              <a:rPr lang="en-US" sz="1400" dirty="0"/>
              <a:t>Highlights of the Year in Bone</a:t>
            </a:r>
          </a:p>
        </p:txBody>
      </p:sp>
      <p:sp>
        <p:nvSpPr>
          <p:cNvPr id="5" name="Rectangle 4">
            <a:extLst>
              <a:ext uri="{FF2B5EF4-FFF2-40B4-BE49-F238E27FC236}">
                <a16:creationId xmlns:a16="http://schemas.microsoft.com/office/drawing/2014/main" id="{22C3418F-9D49-472B-896C-45280F915837}"/>
              </a:ext>
            </a:extLst>
          </p:cNvPr>
          <p:cNvSpPr/>
          <p:nvPr/>
        </p:nvSpPr>
        <p:spPr>
          <a:xfrm>
            <a:off x="3238214" y="4789737"/>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2740315-1A91-1889-8A8A-C5124B1D9CEE}"/>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CFC2-E6B6-29E7-242D-F6BE27AF2B7E}"/>
              </a:ext>
            </a:extLst>
          </p:cNvPr>
          <p:cNvSpPr>
            <a:spLocks noGrp="1"/>
          </p:cNvSpPr>
          <p:nvPr>
            <p:ph type="title"/>
          </p:nvPr>
        </p:nvSpPr>
        <p:spPr/>
        <p:txBody>
          <a:bodyPr/>
          <a:lstStyle/>
          <a:p>
            <a:r>
              <a:rPr lang="en-US" dirty="0"/>
              <a:t>Some terminology you should know!</a:t>
            </a:r>
          </a:p>
        </p:txBody>
      </p:sp>
      <p:sp>
        <p:nvSpPr>
          <p:cNvPr id="3" name="Content Placeholder 2">
            <a:extLst>
              <a:ext uri="{FF2B5EF4-FFF2-40B4-BE49-F238E27FC236}">
                <a16:creationId xmlns:a16="http://schemas.microsoft.com/office/drawing/2014/main" id="{69117E18-E7DF-7831-A73A-C5C3C8BED188}"/>
              </a:ext>
            </a:extLst>
          </p:cNvPr>
          <p:cNvSpPr>
            <a:spLocks noGrp="1"/>
          </p:cNvSpPr>
          <p:nvPr>
            <p:ph idx="1"/>
          </p:nvPr>
        </p:nvSpPr>
        <p:spPr>
          <a:xfrm>
            <a:off x="288667" y="837062"/>
            <a:ext cx="4120371" cy="3178143"/>
          </a:xfrm>
        </p:spPr>
        <p:txBody>
          <a:bodyPr/>
          <a:lstStyle/>
          <a:p>
            <a:pPr marL="0" indent="0" algn="ctr">
              <a:buNone/>
            </a:pPr>
            <a:r>
              <a:rPr lang="en-US" b="1" u="sng" dirty="0"/>
              <a:t>Acronyms</a:t>
            </a:r>
          </a:p>
          <a:p>
            <a:pPr marL="0" indent="0" algn="ctr">
              <a:buNone/>
            </a:pPr>
            <a:endParaRPr lang="en-US" b="1" u="sng" dirty="0"/>
          </a:p>
          <a:p>
            <a:r>
              <a:rPr lang="en-US" u="sng" dirty="0"/>
              <a:t>ASBMR:</a:t>
            </a:r>
            <a:r>
              <a:rPr lang="en-US" dirty="0"/>
              <a:t> The American Society for Bone and Mineral Research</a:t>
            </a:r>
          </a:p>
          <a:p>
            <a:endParaRPr lang="en-US" dirty="0"/>
          </a:p>
          <a:p>
            <a:r>
              <a:rPr lang="en-US" u="sng" dirty="0"/>
              <a:t>ESI:</a:t>
            </a:r>
            <a:r>
              <a:rPr lang="en-US" dirty="0"/>
              <a:t> Early-Stage Investigator</a:t>
            </a:r>
          </a:p>
          <a:p>
            <a:endParaRPr lang="en-US" dirty="0"/>
          </a:p>
          <a:p>
            <a:r>
              <a:rPr lang="en-US" u="sng" dirty="0"/>
              <a:t>NIH:</a:t>
            </a:r>
            <a:r>
              <a:rPr lang="en-US" dirty="0"/>
              <a:t> National Institute of Health</a:t>
            </a:r>
          </a:p>
        </p:txBody>
      </p:sp>
      <p:sp>
        <p:nvSpPr>
          <p:cNvPr id="4" name="Content Placeholder 3">
            <a:extLst>
              <a:ext uri="{FF2B5EF4-FFF2-40B4-BE49-F238E27FC236}">
                <a16:creationId xmlns:a16="http://schemas.microsoft.com/office/drawing/2014/main" id="{995301C7-9584-7045-E6F7-454F48B157B4}"/>
              </a:ext>
            </a:extLst>
          </p:cNvPr>
          <p:cNvSpPr>
            <a:spLocks noGrp="1"/>
          </p:cNvSpPr>
          <p:nvPr>
            <p:ph idx="10"/>
          </p:nvPr>
        </p:nvSpPr>
        <p:spPr>
          <a:xfrm>
            <a:off x="4648200" y="837062"/>
            <a:ext cx="4120371" cy="3178143"/>
          </a:xfrm>
        </p:spPr>
        <p:txBody>
          <a:bodyPr>
            <a:normAutofit/>
          </a:bodyPr>
          <a:lstStyle/>
          <a:p>
            <a:pPr marL="0" indent="0" algn="ctr">
              <a:buNone/>
            </a:pPr>
            <a:r>
              <a:rPr lang="en-US" b="1" u="sng" dirty="0"/>
              <a:t>Terminology</a:t>
            </a:r>
          </a:p>
          <a:p>
            <a:pPr marL="0" indent="0" algn="ctr">
              <a:buNone/>
            </a:pPr>
            <a:endParaRPr lang="en-US" b="1" u="sng" dirty="0"/>
          </a:p>
          <a:p>
            <a:r>
              <a:rPr lang="en-US" sz="1100" u="sng" dirty="0"/>
              <a:t>Plenary Poster Session:</a:t>
            </a:r>
            <a:r>
              <a:rPr lang="en-US" sz="1100" dirty="0"/>
              <a:t> A special poster session featuring highly-scored abstracts. This session also includes a “happy hour” and social networking opportunity!</a:t>
            </a:r>
          </a:p>
          <a:p>
            <a:endParaRPr lang="en-US" sz="400" dirty="0"/>
          </a:p>
          <a:p>
            <a:r>
              <a:rPr lang="en-US" sz="1100" u="sng" dirty="0"/>
              <a:t>Meet the Professor Sessions:</a:t>
            </a:r>
            <a:r>
              <a:rPr lang="en-US" sz="1100" dirty="0"/>
              <a:t> Discussion-based educational events led by experienced clinicians or senior scientists</a:t>
            </a:r>
          </a:p>
          <a:p>
            <a:endParaRPr lang="en-US" sz="400" dirty="0"/>
          </a:p>
          <a:p>
            <a:r>
              <a:rPr lang="en-US" sz="1100" u="sng" dirty="0"/>
              <a:t>Discovery Hall:</a:t>
            </a:r>
            <a:r>
              <a:rPr lang="en-US" sz="1100" dirty="0"/>
              <a:t> Primary location for vendors, posters, informal networking spaces, and special events </a:t>
            </a:r>
          </a:p>
        </p:txBody>
      </p:sp>
      <p:sp>
        <p:nvSpPr>
          <p:cNvPr id="6" name="Rectangle 5">
            <a:extLst>
              <a:ext uri="{FF2B5EF4-FFF2-40B4-BE49-F238E27FC236}">
                <a16:creationId xmlns:a16="http://schemas.microsoft.com/office/drawing/2014/main" id="{E45FD22C-E412-D17B-BA2C-EB34C942C033}"/>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DF9C9AE-BC85-803B-BCAF-BF6EBF3CFA80}"/>
              </a:ext>
            </a:extLst>
          </p:cNvPr>
          <p:cNvPicPr>
            <a:picLocks noChangeAspect="1"/>
          </p:cNvPicPr>
          <p:nvPr/>
        </p:nvPicPr>
        <p:blipFill>
          <a:blip r:embed="rId3"/>
          <a:stretch>
            <a:fillRect/>
          </a:stretch>
        </p:blipFill>
        <p:spPr>
          <a:xfrm>
            <a:off x="5641614" y="3093720"/>
            <a:ext cx="2133542" cy="1478280"/>
          </a:xfrm>
          <a:prstGeom prst="rect">
            <a:avLst/>
          </a:prstGeom>
        </p:spPr>
      </p:pic>
    </p:spTree>
    <p:extLst>
      <p:ext uri="{BB962C8B-B14F-4D97-AF65-F5344CB8AC3E}">
        <p14:creationId xmlns:p14="http://schemas.microsoft.com/office/powerpoint/2010/main" val="761063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78B83-93B8-60FA-F0E2-7FE1668CDB31}"/>
            </a:ext>
          </a:extLst>
        </p:cNvPr>
        <p:cNvGrpSpPr/>
        <p:nvPr/>
      </p:nvGrpSpPr>
      <p:grpSpPr>
        <a:xfrm>
          <a:off x="0" y="0"/>
          <a:ext cx="0" cy="0"/>
          <a:chOff x="0" y="0"/>
          <a:chExt cx="0" cy="0"/>
        </a:xfrm>
      </p:grpSpPr>
      <p:sp>
        <p:nvSpPr>
          <p:cNvPr id="8195" name="TextBox 10">
            <a:extLst>
              <a:ext uri="{FF2B5EF4-FFF2-40B4-BE49-F238E27FC236}">
                <a16:creationId xmlns:a16="http://schemas.microsoft.com/office/drawing/2014/main" id="{EF590EEF-6343-B3E8-2478-FBD5E453D55D}"/>
              </a:ext>
            </a:extLst>
          </p:cNvPr>
          <p:cNvSpPr txBox="1">
            <a:spLocks noChangeArrowheads="1"/>
          </p:cNvSpPr>
          <p:nvPr/>
        </p:nvSpPr>
        <p:spPr bwMode="auto">
          <a:xfrm>
            <a:off x="0" y="797712"/>
            <a:ext cx="9144000" cy="124649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ptos"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ptos"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ptos"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ptos"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ptos"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9pPr>
          </a:lstStyle>
          <a:p>
            <a:pPr algn="ctr" defTabSz="685800" fontAlgn="base">
              <a:lnSpc>
                <a:spcPct val="100000"/>
              </a:lnSpc>
              <a:spcBef>
                <a:spcPct val="0"/>
              </a:spcBef>
              <a:spcAft>
                <a:spcPct val="0"/>
              </a:spcAft>
              <a:buNone/>
              <a:defRPr/>
            </a:pPr>
            <a:r>
              <a:rPr lang="en-US" altLang="en-LB" sz="2700" b="1" dirty="0">
                <a:solidFill>
                  <a:srgbClr val="0F9ED5">
                    <a:lumMod val="50000"/>
                  </a:srgbClr>
                </a:solidFill>
                <a:latin typeface="+mn-lt"/>
              </a:rPr>
              <a:t>“Bone 101: Fundamentals of Bone Biology”</a:t>
            </a:r>
          </a:p>
          <a:p>
            <a:pPr algn="ctr" defTabSz="685800" fontAlgn="base">
              <a:lnSpc>
                <a:spcPct val="100000"/>
              </a:lnSpc>
              <a:spcBef>
                <a:spcPct val="0"/>
              </a:spcBef>
              <a:spcAft>
                <a:spcPct val="0"/>
              </a:spcAft>
              <a:buNone/>
              <a:defRPr/>
            </a:pPr>
            <a:r>
              <a:rPr lang="en-US" altLang="en-LB" sz="1800" b="1" dirty="0">
                <a:solidFill>
                  <a:srgbClr val="0F9ED5">
                    <a:lumMod val="50000"/>
                  </a:srgbClr>
                </a:solidFill>
                <a:latin typeface="+mn-lt"/>
              </a:rPr>
              <a:t>Chairs: Elizabeth Zimmerman, PhD, and Lauren Surface, PhD</a:t>
            </a:r>
            <a:endParaRPr lang="en-US" altLang="en-LB" sz="1400" b="1" dirty="0">
              <a:solidFill>
                <a:srgbClr val="0F9ED5">
                  <a:lumMod val="50000"/>
                </a:srgbClr>
              </a:solidFill>
              <a:highlight>
                <a:srgbClr val="FBC342"/>
              </a:highlight>
              <a:latin typeface="+mn-lt"/>
            </a:endParaRPr>
          </a:p>
          <a:p>
            <a:pPr algn="ctr" defTabSz="685800" fontAlgn="base">
              <a:lnSpc>
                <a:spcPct val="100000"/>
              </a:lnSpc>
              <a:spcBef>
                <a:spcPct val="0"/>
              </a:spcBef>
              <a:spcAft>
                <a:spcPct val="0"/>
              </a:spcAft>
              <a:buNone/>
              <a:defRPr/>
            </a:pPr>
            <a:endParaRPr lang="en-US" altLang="en-LB" sz="2700" b="1" dirty="0">
              <a:solidFill>
                <a:srgbClr val="0F9ED5">
                  <a:lumMod val="50000"/>
                </a:srgbClr>
              </a:solidFill>
              <a:latin typeface="+mn-lt"/>
            </a:endParaRPr>
          </a:p>
        </p:txBody>
      </p:sp>
      <p:sp>
        <p:nvSpPr>
          <p:cNvPr id="7171" name="TextBox 12">
            <a:extLst>
              <a:ext uri="{FF2B5EF4-FFF2-40B4-BE49-F238E27FC236}">
                <a16:creationId xmlns:a16="http://schemas.microsoft.com/office/drawing/2014/main" id="{D8666C89-8EBA-86FC-632B-FAAE11D370C8}"/>
              </a:ext>
            </a:extLst>
          </p:cNvPr>
          <p:cNvSpPr txBox="1">
            <a:spLocks noChangeArrowheads="1"/>
          </p:cNvSpPr>
          <p:nvPr/>
        </p:nvSpPr>
        <p:spPr bwMode="auto">
          <a:xfrm>
            <a:off x="0" y="1621014"/>
            <a:ext cx="914400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ptos" panose="020B00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ptos" panose="020B00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ptos" panose="020B00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9pPr>
          </a:lstStyle>
          <a:p>
            <a:pPr algn="ctr" defTabSz="685800" fontAlgn="base">
              <a:lnSpc>
                <a:spcPct val="100000"/>
              </a:lnSpc>
              <a:spcBef>
                <a:spcPct val="0"/>
              </a:spcBef>
              <a:spcAft>
                <a:spcPct val="0"/>
              </a:spcAft>
              <a:buNone/>
              <a:defRPr/>
            </a:pPr>
            <a:r>
              <a:rPr lang="en-US" altLang="en-US" sz="1800" b="1" dirty="0">
                <a:solidFill>
                  <a:prstClr val="black"/>
                </a:solidFill>
                <a:latin typeface="+mn-lt"/>
                <a:cs typeface="Times New Roman" panose="02020603050405020304" pitchFamily="18" charset="0"/>
              </a:rPr>
              <a:t>Friday, October 9</a:t>
            </a:r>
          </a:p>
          <a:p>
            <a:pPr algn="ctr" defTabSz="685800" fontAlgn="base">
              <a:lnSpc>
                <a:spcPct val="100000"/>
              </a:lnSpc>
              <a:spcBef>
                <a:spcPct val="0"/>
              </a:spcBef>
              <a:spcAft>
                <a:spcPct val="0"/>
              </a:spcAft>
              <a:buNone/>
              <a:defRPr/>
            </a:pPr>
            <a:r>
              <a:rPr lang="en-US" altLang="en-US" sz="1500" b="1" dirty="0">
                <a:solidFill>
                  <a:prstClr val="black"/>
                </a:solidFill>
                <a:latin typeface="+mn-lt"/>
                <a:cs typeface="Times New Roman" panose="02020603050405020304" pitchFamily="18" charset="0"/>
              </a:rPr>
              <a:t>12:30-1:30 PM </a:t>
            </a:r>
          </a:p>
          <a:p>
            <a:pPr algn="ctr" defTabSz="685800" fontAlgn="base">
              <a:lnSpc>
                <a:spcPct val="100000"/>
              </a:lnSpc>
              <a:spcBef>
                <a:spcPct val="0"/>
              </a:spcBef>
              <a:spcAft>
                <a:spcPct val="0"/>
              </a:spcAft>
              <a:buNone/>
              <a:defRPr/>
            </a:pPr>
            <a:r>
              <a:rPr lang="en-US" altLang="en-US" sz="1600" i="1" dirty="0">
                <a:solidFill>
                  <a:prstClr val="black"/>
                </a:solidFill>
                <a:cs typeface="Times New Roman" panose="02020603050405020304" pitchFamily="18" charset="0"/>
              </a:rPr>
              <a:t>Meeting Room 311 (John B. Hynes Veterans Memorial Convention Center)</a:t>
            </a:r>
            <a:endParaRPr lang="en-US" altLang="en-US" sz="1200" i="1" dirty="0">
              <a:solidFill>
                <a:prstClr val="black"/>
              </a:solidFill>
              <a:cs typeface="Times New Roman" panose="02020603050405020304" pitchFamily="18" charset="0"/>
            </a:endParaRPr>
          </a:p>
          <a:p>
            <a:pPr algn="ctr" defTabSz="685800" fontAlgn="base">
              <a:lnSpc>
                <a:spcPct val="100000"/>
              </a:lnSpc>
              <a:spcBef>
                <a:spcPct val="0"/>
              </a:spcBef>
              <a:spcAft>
                <a:spcPct val="0"/>
              </a:spcAft>
              <a:buNone/>
              <a:defRPr/>
            </a:pPr>
            <a:endParaRPr lang="en-US" altLang="en-US" sz="1500" b="1" dirty="0">
              <a:solidFill>
                <a:prstClr val="black"/>
              </a:solidFill>
              <a:highlight>
                <a:srgbClr val="FBC342"/>
              </a:highlight>
              <a:latin typeface="+mn-lt"/>
              <a:cs typeface="Times New Roman" panose="02020603050405020304" pitchFamily="18" charset="0"/>
            </a:endParaRPr>
          </a:p>
        </p:txBody>
      </p:sp>
      <p:sp>
        <p:nvSpPr>
          <p:cNvPr id="2" name="Content Placeholder 1">
            <a:extLst>
              <a:ext uri="{FF2B5EF4-FFF2-40B4-BE49-F238E27FC236}">
                <a16:creationId xmlns:a16="http://schemas.microsoft.com/office/drawing/2014/main" id="{47B3FFC5-EA95-D6A7-255E-057BF8692A19}"/>
              </a:ext>
            </a:extLst>
          </p:cNvPr>
          <p:cNvSpPr>
            <a:spLocks noGrp="1"/>
          </p:cNvSpPr>
          <p:nvPr>
            <p:ph idx="1"/>
          </p:nvPr>
        </p:nvSpPr>
        <p:spPr>
          <a:xfrm>
            <a:off x="267890" y="2772461"/>
            <a:ext cx="8608219" cy="1573327"/>
          </a:xfrm>
        </p:spPr>
        <p:txBody>
          <a:bodyPr>
            <a:normAutofit fontScale="92500" lnSpcReduction="10000"/>
          </a:bodyPr>
          <a:lstStyle/>
          <a:p>
            <a:pPr lvl="0"/>
            <a:r>
              <a:rPr lang="en-US" b="1" dirty="0"/>
              <a:t>Bone Cells and Signaling Pathways:</a:t>
            </a:r>
            <a:r>
              <a:rPr lang="en-US" dirty="0"/>
              <a:t> Paola </a:t>
            </a:r>
            <a:r>
              <a:rPr lang="en-US" dirty="0" err="1"/>
              <a:t>Divieti-Pajevic</a:t>
            </a:r>
            <a:r>
              <a:rPr lang="en-US" dirty="0"/>
              <a:t>, MD, PhD; Translational Dental Medicine, Goldman School of Dental Medicine, Boston University, Boston, MA, USA</a:t>
            </a:r>
          </a:p>
          <a:p>
            <a:pPr lvl="0"/>
            <a:r>
              <a:rPr lang="en-US" b="1" dirty="0"/>
              <a:t>Hormonal Control of Skeletal Processes:</a:t>
            </a:r>
            <a:r>
              <a:rPr lang="en-US" dirty="0"/>
              <a:t> </a:t>
            </a:r>
            <a:r>
              <a:rPr lang="en-US" dirty="0" err="1"/>
              <a:t>Garyfallia</a:t>
            </a:r>
            <a:r>
              <a:rPr lang="en-US" dirty="0"/>
              <a:t> (Fay) Papaioannou, MD, PhD; MGH, Brookline, MA, USA</a:t>
            </a:r>
          </a:p>
          <a:p>
            <a:pPr lvl="0"/>
            <a:r>
              <a:rPr lang="en-US" b="1" dirty="0"/>
              <a:t>Tools for Evaluating Bone Mass and Quality:</a:t>
            </a:r>
            <a:r>
              <a:rPr lang="en-US" dirty="0"/>
              <a:t> Frank Ko, PhD; Rush University, Chicago, IL, USA</a:t>
            </a:r>
          </a:p>
          <a:p>
            <a:pPr lvl="0"/>
            <a:r>
              <a:rPr lang="en-US" b="1" dirty="0"/>
              <a:t>Key Mouse Models Used for Bone Research:</a:t>
            </a:r>
            <a:r>
              <a:rPr lang="en-US" dirty="0"/>
              <a:t> Josephine T. Tauer, PhD; Department of Pediatrics and Adolescent Medicine, Johannes Kepler University Linz, Austria</a:t>
            </a:r>
          </a:p>
          <a:p>
            <a:pPr>
              <a:buFont typeface="Symbol" panose="05050102010706020507" pitchFamily="18" charset="2"/>
              <a:buChar char=""/>
              <a:defRPr/>
            </a:pPr>
            <a:endParaRPr lang="en-US" dirty="0">
              <a:highlight>
                <a:srgbClr val="FBC342"/>
              </a:highlight>
              <a:ea typeface="Times New Roman" panose="02020603050405020304" pitchFamily="18" charset="0"/>
              <a:cs typeface="Aptos" panose="020B0004020202020204" pitchFamily="34" charset="0"/>
            </a:endParaRPr>
          </a:p>
        </p:txBody>
      </p:sp>
      <p:sp>
        <p:nvSpPr>
          <p:cNvPr id="4" name="Rectangle 3">
            <a:extLst>
              <a:ext uri="{FF2B5EF4-FFF2-40B4-BE49-F238E27FC236}">
                <a16:creationId xmlns:a16="http://schemas.microsoft.com/office/drawing/2014/main" id="{2E5394F7-AB3B-F613-9B1F-0AE95B74C5AB}"/>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2749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9CF8D-3D4B-B9A7-9C4C-3A380BE2ABE5}"/>
            </a:ext>
          </a:extLst>
        </p:cNvPr>
        <p:cNvGrpSpPr/>
        <p:nvPr/>
      </p:nvGrpSpPr>
      <p:grpSpPr>
        <a:xfrm>
          <a:off x="0" y="0"/>
          <a:ext cx="0" cy="0"/>
          <a:chOff x="0" y="0"/>
          <a:chExt cx="0" cy="0"/>
        </a:xfrm>
      </p:grpSpPr>
      <p:sp>
        <p:nvSpPr>
          <p:cNvPr id="8195" name="TextBox 10">
            <a:extLst>
              <a:ext uri="{FF2B5EF4-FFF2-40B4-BE49-F238E27FC236}">
                <a16:creationId xmlns:a16="http://schemas.microsoft.com/office/drawing/2014/main" id="{45F3B7EE-4022-C825-E76D-93B55F672265}"/>
              </a:ext>
            </a:extLst>
          </p:cNvPr>
          <p:cNvSpPr txBox="1">
            <a:spLocks noChangeArrowheads="1"/>
          </p:cNvSpPr>
          <p:nvPr/>
        </p:nvSpPr>
        <p:spPr bwMode="auto">
          <a:xfrm>
            <a:off x="-1" y="670121"/>
            <a:ext cx="9144000" cy="83099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ptos"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ptos"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ptos"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ptos"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ptos"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9pPr>
          </a:lstStyle>
          <a:p>
            <a:pPr algn="ctr" defTabSz="685800" fontAlgn="base">
              <a:lnSpc>
                <a:spcPct val="100000"/>
              </a:lnSpc>
              <a:spcBef>
                <a:spcPct val="0"/>
              </a:spcBef>
              <a:spcAft>
                <a:spcPct val="0"/>
              </a:spcAft>
              <a:buNone/>
              <a:defRPr/>
            </a:pPr>
            <a:r>
              <a:rPr lang="en-US" altLang="en-LB" sz="1600" b="1" dirty="0">
                <a:solidFill>
                  <a:srgbClr val="0F9ED5">
                    <a:lumMod val="50000"/>
                  </a:srgbClr>
                </a:solidFill>
                <a:latin typeface="+mn-lt"/>
              </a:rPr>
              <a:t>“Multiverse of Science Careers: Pathways in Research, Medicine, Industry, and Advocacy”</a:t>
            </a:r>
          </a:p>
          <a:p>
            <a:pPr algn="ctr" defTabSz="685800" fontAlgn="base">
              <a:lnSpc>
                <a:spcPct val="100000"/>
              </a:lnSpc>
              <a:spcBef>
                <a:spcPct val="0"/>
              </a:spcBef>
              <a:spcAft>
                <a:spcPct val="0"/>
              </a:spcAft>
              <a:buNone/>
              <a:defRPr/>
            </a:pPr>
            <a:r>
              <a:rPr lang="en-US" altLang="en-LB" sz="1600" b="1" dirty="0">
                <a:solidFill>
                  <a:srgbClr val="0F9ED5">
                    <a:lumMod val="50000"/>
                  </a:srgbClr>
                </a:solidFill>
                <a:latin typeface="+mn-lt"/>
              </a:rPr>
              <a:t>Moderators: Lauren Surface, PhD and Rachel Elam, MD</a:t>
            </a:r>
            <a:endParaRPr lang="en-US" altLang="en-LB" sz="1200" b="1" dirty="0">
              <a:solidFill>
                <a:srgbClr val="0F9ED5">
                  <a:lumMod val="50000"/>
                </a:srgbClr>
              </a:solidFill>
              <a:latin typeface="+mn-lt"/>
            </a:endParaRPr>
          </a:p>
          <a:p>
            <a:pPr algn="ctr" defTabSz="685800" fontAlgn="base">
              <a:lnSpc>
                <a:spcPct val="100000"/>
              </a:lnSpc>
              <a:spcBef>
                <a:spcPct val="0"/>
              </a:spcBef>
              <a:spcAft>
                <a:spcPct val="0"/>
              </a:spcAft>
              <a:buNone/>
              <a:defRPr/>
            </a:pPr>
            <a:endParaRPr lang="en-US" altLang="en-LB" sz="1600" b="1" dirty="0">
              <a:solidFill>
                <a:srgbClr val="0F9ED5">
                  <a:lumMod val="50000"/>
                </a:srgbClr>
              </a:solidFill>
              <a:latin typeface="+mn-lt"/>
            </a:endParaRPr>
          </a:p>
        </p:txBody>
      </p:sp>
      <p:sp>
        <p:nvSpPr>
          <p:cNvPr id="7171" name="TextBox 12">
            <a:extLst>
              <a:ext uri="{FF2B5EF4-FFF2-40B4-BE49-F238E27FC236}">
                <a16:creationId xmlns:a16="http://schemas.microsoft.com/office/drawing/2014/main" id="{C47F4DC3-2189-D2E5-4A3D-EC954FE40089}"/>
              </a:ext>
            </a:extLst>
          </p:cNvPr>
          <p:cNvSpPr txBox="1">
            <a:spLocks noChangeArrowheads="1"/>
          </p:cNvSpPr>
          <p:nvPr/>
        </p:nvSpPr>
        <p:spPr bwMode="auto">
          <a:xfrm>
            <a:off x="0" y="1205959"/>
            <a:ext cx="914400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ptos" panose="020B00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ptos" panose="020B00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ptos" panose="020B00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9pPr>
          </a:lstStyle>
          <a:p>
            <a:pPr algn="ctr" defTabSz="685800" fontAlgn="base">
              <a:lnSpc>
                <a:spcPct val="100000"/>
              </a:lnSpc>
              <a:spcBef>
                <a:spcPct val="0"/>
              </a:spcBef>
              <a:spcAft>
                <a:spcPct val="0"/>
              </a:spcAft>
              <a:buNone/>
              <a:defRPr/>
            </a:pPr>
            <a:r>
              <a:rPr lang="en-US" altLang="en-US" sz="1600" b="1" dirty="0">
                <a:solidFill>
                  <a:prstClr val="black"/>
                </a:solidFill>
                <a:latin typeface="+mn-lt"/>
                <a:cs typeface="Times New Roman" panose="02020603050405020304" pitchFamily="18" charset="0"/>
              </a:rPr>
              <a:t>Saturday, October 10, 2026</a:t>
            </a:r>
          </a:p>
          <a:p>
            <a:pPr algn="ctr" defTabSz="685800" fontAlgn="base">
              <a:lnSpc>
                <a:spcPct val="100000"/>
              </a:lnSpc>
              <a:spcBef>
                <a:spcPct val="0"/>
              </a:spcBef>
              <a:spcAft>
                <a:spcPct val="0"/>
              </a:spcAft>
              <a:buNone/>
              <a:defRPr/>
            </a:pPr>
            <a:r>
              <a:rPr lang="en-US" altLang="en-US" sz="1400" b="1" dirty="0">
                <a:solidFill>
                  <a:prstClr val="black"/>
                </a:solidFill>
                <a:latin typeface="+mn-lt"/>
                <a:cs typeface="Times New Roman" panose="02020603050405020304" pitchFamily="18" charset="0"/>
              </a:rPr>
              <a:t>12:45-1:45 PM </a:t>
            </a:r>
          </a:p>
          <a:p>
            <a:pPr algn="ctr" defTabSz="685800" fontAlgn="base">
              <a:lnSpc>
                <a:spcPct val="100000"/>
              </a:lnSpc>
              <a:spcBef>
                <a:spcPct val="0"/>
              </a:spcBef>
              <a:spcAft>
                <a:spcPct val="0"/>
              </a:spcAft>
              <a:buNone/>
              <a:defRPr/>
            </a:pPr>
            <a:r>
              <a:rPr lang="en-US" altLang="en-US" sz="1200" i="1" dirty="0">
                <a:solidFill>
                  <a:prstClr val="black"/>
                </a:solidFill>
                <a:latin typeface="+mn-lt"/>
                <a:cs typeface="Times New Roman" panose="02020603050405020304" pitchFamily="18" charset="0"/>
              </a:rPr>
              <a:t>Meeting Room 312 (John B. Hynes Veterans Memorial Convention Center)</a:t>
            </a:r>
          </a:p>
        </p:txBody>
      </p:sp>
      <p:sp>
        <p:nvSpPr>
          <p:cNvPr id="2" name="Content Placeholder 1">
            <a:extLst>
              <a:ext uri="{FF2B5EF4-FFF2-40B4-BE49-F238E27FC236}">
                <a16:creationId xmlns:a16="http://schemas.microsoft.com/office/drawing/2014/main" id="{E6827C9B-2D9D-B835-6288-43D6AA662AB5}"/>
              </a:ext>
            </a:extLst>
          </p:cNvPr>
          <p:cNvSpPr>
            <a:spLocks noGrp="1"/>
          </p:cNvSpPr>
          <p:nvPr>
            <p:ph idx="1"/>
          </p:nvPr>
        </p:nvSpPr>
        <p:spPr>
          <a:xfrm>
            <a:off x="267890" y="2139112"/>
            <a:ext cx="4128546" cy="2488622"/>
          </a:xfrm>
        </p:spPr>
        <p:txBody>
          <a:bodyPr>
            <a:normAutofit fontScale="92500" lnSpcReduction="20000"/>
          </a:bodyPr>
          <a:lstStyle/>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Rare Disease Non-Profit Director: </a:t>
            </a:r>
            <a:r>
              <a:rPr lang="en-US" sz="1350" dirty="0">
                <a:ea typeface="Times New Roman" panose="02020603050405020304" pitchFamily="18" charset="0"/>
                <a:cs typeface="Aptos" panose="020B0004020202020204" pitchFamily="34" charset="0"/>
              </a:rPr>
              <a:t>Tracy Hart, BS, OI Foundation</a:t>
            </a:r>
            <a:endParaRPr lang="en-US" sz="1350" b="1" dirty="0">
              <a:ea typeface="Times New Roman" panose="02020603050405020304" pitchFamily="18" charset="0"/>
              <a:cs typeface="Aptos" panose="020B0004020202020204" pitchFamily="34" charset="0"/>
            </a:endParaRPr>
          </a:p>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Medical Science Liaisons:</a:t>
            </a:r>
          </a:p>
          <a:p>
            <a:pPr lvl="1">
              <a:buFont typeface="Symbol" panose="05050102010706020507" pitchFamily="18" charset="2"/>
              <a:buChar char=""/>
              <a:defRPr/>
            </a:pPr>
            <a:r>
              <a:rPr lang="en-US" sz="1200" dirty="0">
                <a:ea typeface="Times New Roman" panose="02020603050405020304" pitchFamily="18" charset="0"/>
                <a:cs typeface="Aptos" panose="020B0004020202020204" pitchFamily="34" charset="0"/>
              </a:rPr>
              <a:t>Maria Barr, PharmD, Alexion</a:t>
            </a:r>
          </a:p>
          <a:p>
            <a:pPr lvl="1">
              <a:buFont typeface="Symbol" panose="05050102010706020507" pitchFamily="18" charset="2"/>
              <a:buChar char=""/>
              <a:defRPr/>
            </a:pPr>
            <a:r>
              <a:rPr lang="en-US" sz="1200" dirty="0">
                <a:ea typeface="Times New Roman" panose="02020603050405020304" pitchFamily="18" charset="0"/>
                <a:cs typeface="Aptos" panose="020B0004020202020204" pitchFamily="34" charset="0"/>
              </a:rPr>
              <a:t>Amel </a:t>
            </a:r>
            <a:r>
              <a:rPr lang="en-US" sz="1200" dirty="0" err="1">
                <a:ea typeface="Times New Roman" panose="02020603050405020304" pitchFamily="18" charset="0"/>
                <a:cs typeface="Aptos" panose="020B0004020202020204" pitchFamily="34" charset="0"/>
              </a:rPr>
              <a:t>Dudakovic</a:t>
            </a:r>
            <a:r>
              <a:rPr lang="en-US" sz="1200" dirty="0">
                <a:ea typeface="Times New Roman" panose="02020603050405020304" pitchFamily="18" charset="0"/>
                <a:cs typeface="Aptos" panose="020B0004020202020204" pitchFamily="34" charset="0"/>
              </a:rPr>
              <a:t>, PhD, Amgen</a:t>
            </a:r>
          </a:p>
          <a:p>
            <a:pPr lvl="1">
              <a:buFont typeface="Symbol" panose="05050102010706020507" pitchFamily="18" charset="2"/>
              <a:buChar char=""/>
              <a:defRPr/>
            </a:pPr>
            <a:r>
              <a:rPr lang="en-US" sz="1200" dirty="0">
                <a:ea typeface="Times New Roman" panose="02020603050405020304" pitchFamily="18" charset="0"/>
                <a:cs typeface="Aptos" panose="020B0004020202020204" pitchFamily="34" charset="0"/>
              </a:rPr>
              <a:t>Brian Sicari, PhD, Amgen</a:t>
            </a:r>
          </a:p>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Pharma, Senior Scientist: </a:t>
            </a:r>
            <a:r>
              <a:rPr lang="en-US" sz="1350" dirty="0">
                <a:ea typeface="Times New Roman" panose="02020603050405020304" pitchFamily="18" charset="0"/>
                <a:cs typeface="Aptos" panose="020B0004020202020204" pitchFamily="34" charset="0"/>
              </a:rPr>
              <a:t>Michael Friedman, PhD, Merck</a:t>
            </a:r>
          </a:p>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Biotech: </a:t>
            </a:r>
            <a:r>
              <a:rPr lang="en-US" sz="1350" dirty="0">
                <a:ea typeface="Times New Roman" panose="02020603050405020304" pitchFamily="18" charset="0"/>
                <a:cs typeface="Aptos" panose="020B0004020202020204" pitchFamily="34" charset="0"/>
              </a:rPr>
              <a:t>Yves Sabbagh, PhD, Stealth Mode Biotech</a:t>
            </a:r>
          </a:p>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Education Research: </a:t>
            </a:r>
            <a:r>
              <a:rPr lang="en-US" sz="1350" dirty="0">
                <a:ea typeface="Times New Roman" panose="02020603050405020304" pitchFamily="18" charset="0"/>
                <a:cs typeface="Aptos" panose="020B0004020202020204" pitchFamily="34" charset="0"/>
              </a:rPr>
              <a:t>John Drazan, PhD, Fairfield University</a:t>
            </a:r>
          </a:p>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NIH Program Officer: </a:t>
            </a:r>
            <a:r>
              <a:rPr lang="en-US" sz="1350" dirty="0">
                <a:ea typeface="Times New Roman" panose="02020603050405020304" pitchFamily="18" charset="0"/>
                <a:cs typeface="Aptos" panose="020B0004020202020204" pitchFamily="34" charset="0"/>
              </a:rPr>
              <a:t>Kristy Nicks, NIH PO</a:t>
            </a:r>
          </a:p>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Clinician Scientist: </a:t>
            </a:r>
            <a:r>
              <a:rPr lang="en-US" sz="1350" dirty="0">
                <a:ea typeface="Times New Roman" panose="02020603050405020304" pitchFamily="18" charset="0"/>
                <a:cs typeface="Aptos" panose="020B0004020202020204" pitchFamily="34" charset="0"/>
              </a:rPr>
              <a:t>Benjamin Levi, MD, UT Southwestern</a:t>
            </a:r>
          </a:p>
          <a:p>
            <a:pPr>
              <a:buFont typeface="Symbol" panose="05050102010706020507" pitchFamily="18" charset="2"/>
              <a:buChar char=""/>
              <a:defRPr/>
            </a:pPr>
            <a:endParaRPr lang="en-LB" sz="1350" b="1" dirty="0">
              <a:ea typeface="Aptos" panose="020B0004020202020204" pitchFamily="34" charset="0"/>
              <a:cs typeface="Aptos" panose="020B0004020202020204" pitchFamily="34" charset="0"/>
            </a:endParaRPr>
          </a:p>
        </p:txBody>
      </p:sp>
      <p:sp>
        <p:nvSpPr>
          <p:cNvPr id="3" name="Content Placeholder 1">
            <a:extLst>
              <a:ext uri="{FF2B5EF4-FFF2-40B4-BE49-F238E27FC236}">
                <a16:creationId xmlns:a16="http://schemas.microsoft.com/office/drawing/2014/main" id="{029D12C0-B5D9-E76A-397B-3771BCD24863}"/>
              </a:ext>
            </a:extLst>
          </p:cNvPr>
          <p:cNvSpPr txBox="1">
            <a:spLocks/>
          </p:cNvSpPr>
          <p:nvPr/>
        </p:nvSpPr>
        <p:spPr>
          <a:xfrm>
            <a:off x="4396436" y="2118768"/>
            <a:ext cx="4128546" cy="2488622"/>
          </a:xfrm>
          <a:prstGeom prst="rect">
            <a:avLst/>
          </a:prstGeom>
        </p:spPr>
        <p:txBody>
          <a:bodyPr vert="horz" lIns="91440" tIns="45720" rIns="91440" bIns="45720" rtlCol="0">
            <a:normAutofit fontScale="92500" lnSpcReduction="20000"/>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Research Compliance: </a:t>
            </a:r>
            <a:r>
              <a:rPr lang="en-US" sz="1350" dirty="0">
                <a:ea typeface="Times New Roman" panose="02020603050405020304" pitchFamily="18" charset="0"/>
                <a:cs typeface="Aptos" panose="020B0004020202020204" pitchFamily="34" charset="0"/>
              </a:rPr>
              <a:t>Curtis Van </a:t>
            </a:r>
            <a:r>
              <a:rPr lang="en-US" sz="1350" dirty="0" err="1">
                <a:ea typeface="Times New Roman" panose="02020603050405020304" pitchFamily="18" charset="0"/>
                <a:cs typeface="Aptos" panose="020B0004020202020204" pitchFamily="34" charset="0"/>
              </a:rPr>
              <a:t>Slyck</a:t>
            </a:r>
            <a:r>
              <a:rPr lang="en-US" sz="1350" dirty="0">
                <a:ea typeface="Times New Roman" panose="02020603050405020304" pitchFamily="18" charset="0"/>
                <a:cs typeface="Aptos" panose="020B0004020202020204" pitchFamily="34" charset="0"/>
              </a:rPr>
              <a:t>, MBA, Northeastern University</a:t>
            </a:r>
          </a:p>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Journal Editor: </a:t>
            </a:r>
            <a:r>
              <a:rPr lang="en-US" sz="1350" dirty="0">
                <a:ea typeface="Times New Roman" panose="02020603050405020304" pitchFamily="18" charset="0"/>
                <a:cs typeface="Aptos" panose="020B0004020202020204" pitchFamily="34" charset="0"/>
              </a:rPr>
              <a:t>Sejal Vyas, PhD, Cell Press</a:t>
            </a:r>
          </a:p>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Consultant/Program Management: </a:t>
            </a:r>
            <a:r>
              <a:rPr lang="en-US" sz="1350" dirty="0">
                <a:ea typeface="Times New Roman" panose="02020603050405020304" pitchFamily="18" charset="0"/>
                <a:cs typeface="Aptos" panose="020B0004020202020204" pitchFamily="34" charset="0"/>
              </a:rPr>
              <a:t>Kunle </a:t>
            </a:r>
            <a:r>
              <a:rPr lang="en-US" sz="1350" dirty="0" err="1">
                <a:ea typeface="Times New Roman" panose="02020603050405020304" pitchFamily="18" charset="0"/>
                <a:cs typeface="Aptos" panose="020B0004020202020204" pitchFamily="34" charset="0"/>
              </a:rPr>
              <a:t>Demuren</a:t>
            </a:r>
            <a:r>
              <a:rPr lang="en-US" sz="1350" dirty="0">
                <a:ea typeface="Times New Roman" panose="02020603050405020304" pitchFamily="18" charset="0"/>
                <a:cs typeface="Aptos" panose="020B0004020202020204" pitchFamily="34" charset="0"/>
              </a:rPr>
              <a:t>, PhD, </a:t>
            </a:r>
            <a:r>
              <a:rPr lang="en-US" sz="1350" dirty="0" err="1">
                <a:ea typeface="Times New Roman" panose="02020603050405020304" pitchFamily="18" charset="0"/>
                <a:cs typeface="Aptos" panose="020B0004020202020204" pitchFamily="34" charset="0"/>
              </a:rPr>
              <a:t>Priovant</a:t>
            </a:r>
            <a:r>
              <a:rPr lang="en-US" sz="1350" dirty="0">
                <a:ea typeface="Times New Roman" panose="02020603050405020304" pitchFamily="18" charset="0"/>
                <a:cs typeface="Aptos" panose="020B0004020202020204" pitchFamily="34" charset="0"/>
              </a:rPr>
              <a:t> Therapeutics</a:t>
            </a:r>
          </a:p>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Patent Law (</a:t>
            </a:r>
            <a:r>
              <a:rPr lang="en-US" sz="1400" dirty="0">
                <a:ea typeface="Times New Roman" panose="02020603050405020304" pitchFamily="18" charset="0"/>
                <a:cs typeface="Aptos" panose="020B0004020202020204" pitchFamily="34" charset="0"/>
              </a:rPr>
              <a:t>Lando &amp; Anastasi)</a:t>
            </a:r>
            <a:r>
              <a:rPr lang="en-US" sz="1350" b="1" dirty="0">
                <a:ea typeface="Times New Roman" panose="02020603050405020304" pitchFamily="18" charset="0"/>
                <a:cs typeface="Aptos" panose="020B0004020202020204" pitchFamily="34" charset="0"/>
              </a:rPr>
              <a:t>:</a:t>
            </a:r>
          </a:p>
          <a:p>
            <a:pPr lvl="1">
              <a:buFont typeface="Symbol" panose="05050102010706020507" pitchFamily="18" charset="2"/>
              <a:buChar char=""/>
              <a:defRPr/>
            </a:pPr>
            <a:r>
              <a:rPr lang="en-US" sz="1200" dirty="0">
                <a:ea typeface="Times New Roman" panose="02020603050405020304" pitchFamily="18" charset="0"/>
                <a:cs typeface="Aptos" panose="020B0004020202020204" pitchFamily="34" charset="0"/>
              </a:rPr>
              <a:t>John Spangenberger, JD</a:t>
            </a:r>
          </a:p>
          <a:p>
            <a:pPr lvl="1">
              <a:buFont typeface="Symbol" panose="05050102010706020507" pitchFamily="18" charset="2"/>
              <a:buChar char=""/>
              <a:defRPr/>
            </a:pPr>
            <a:r>
              <a:rPr lang="en-US" dirty="0">
                <a:ea typeface="Times New Roman" panose="02020603050405020304" pitchFamily="18" charset="0"/>
                <a:cs typeface="Aptos" panose="020B0004020202020204" pitchFamily="34" charset="0"/>
              </a:rPr>
              <a:t>Amanda </a:t>
            </a:r>
            <a:r>
              <a:rPr lang="en-US" dirty="0" err="1">
                <a:ea typeface="Times New Roman" panose="02020603050405020304" pitchFamily="18" charset="0"/>
                <a:cs typeface="Aptos" panose="020B0004020202020204" pitchFamily="34" charset="0"/>
              </a:rPr>
              <a:t>Caradona</a:t>
            </a:r>
            <a:r>
              <a:rPr lang="en-US" dirty="0">
                <a:ea typeface="Times New Roman" panose="02020603050405020304" pitchFamily="18" charset="0"/>
                <a:cs typeface="Aptos" panose="020B0004020202020204" pitchFamily="34" charset="0"/>
              </a:rPr>
              <a:t>, JD</a:t>
            </a:r>
          </a:p>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Small Pharma/Regulatory Affairs: </a:t>
            </a:r>
            <a:r>
              <a:rPr lang="en-US" sz="1350" dirty="0">
                <a:ea typeface="Times New Roman" panose="02020603050405020304" pitchFamily="18" charset="0"/>
                <a:cs typeface="Aptos" panose="020B0004020202020204" pitchFamily="34" charset="0"/>
              </a:rPr>
              <a:t>Ricardo Dent, MD, Angitia</a:t>
            </a:r>
          </a:p>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Science Policy: </a:t>
            </a:r>
            <a:r>
              <a:rPr lang="en-US" sz="1350" dirty="0">
                <a:ea typeface="Times New Roman" panose="02020603050405020304" pitchFamily="18" charset="0"/>
                <a:cs typeface="Aptos" panose="020B0004020202020204" pitchFamily="34" charset="0"/>
              </a:rPr>
              <a:t>Jason Marvin, PhD, AIMBE</a:t>
            </a:r>
            <a:endParaRPr lang="en-US" sz="1200" dirty="0">
              <a:ea typeface="Times New Roman" panose="02020603050405020304" pitchFamily="18" charset="0"/>
              <a:cs typeface="Aptos" panose="020B0004020202020204" pitchFamily="34" charset="0"/>
            </a:endParaRPr>
          </a:p>
          <a:p>
            <a:pPr>
              <a:buFont typeface="Symbol" panose="05050102010706020507" pitchFamily="18" charset="2"/>
              <a:buChar char=""/>
              <a:defRPr/>
            </a:pPr>
            <a:r>
              <a:rPr lang="en-US" sz="1350" b="1" dirty="0">
                <a:ea typeface="Times New Roman" panose="02020603050405020304" pitchFamily="18" charset="0"/>
                <a:cs typeface="Aptos" panose="020B0004020202020204" pitchFamily="34" charset="0"/>
              </a:rPr>
              <a:t>Round-tables with panelists (rotate every 15 minutes)</a:t>
            </a:r>
            <a:endParaRPr lang="en-LB" sz="1350" b="1" dirty="0">
              <a:ea typeface="Aptos" panose="020B0004020202020204" pitchFamily="34" charset="0"/>
              <a:cs typeface="Aptos" panose="020B0004020202020204" pitchFamily="34" charset="0"/>
            </a:endParaRPr>
          </a:p>
        </p:txBody>
      </p:sp>
      <p:sp>
        <p:nvSpPr>
          <p:cNvPr id="5" name="Rectangle 4">
            <a:extLst>
              <a:ext uri="{FF2B5EF4-FFF2-40B4-BE49-F238E27FC236}">
                <a16:creationId xmlns:a16="http://schemas.microsoft.com/office/drawing/2014/main" id="{CE50A952-3178-CA70-A664-E0DF8541B401}"/>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4954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A08AA-012B-A323-E906-5472EC3AC4C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DA2AEF-668F-0D41-CE44-A27A502E0678}"/>
              </a:ext>
            </a:extLst>
          </p:cNvPr>
          <p:cNvSpPr>
            <a:spLocks noGrp="1"/>
          </p:cNvSpPr>
          <p:nvPr>
            <p:ph idx="1"/>
          </p:nvPr>
        </p:nvSpPr>
        <p:spPr>
          <a:xfrm>
            <a:off x="267889" y="2572934"/>
            <a:ext cx="8608219" cy="1179787"/>
          </a:xfrm>
        </p:spPr>
        <p:txBody>
          <a:bodyPr>
            <a:normAutofit fontScale="92500" lnSpcReduction="10000"/>
          </a:bodyPr>
          <a:lstStyle/>
          <a:p>
            <a:pPr>
              <a:defRPr/>
            </a:pPr>
            <a:r>
              <a:rPr lang="en-US" dirty="0"/>
              <a:t>NIH Program Officers and Scientific Review Officers from relevant NIH institutes</a:t>
            </a:r>
          </a:p>
          <a:p>
            <a:r>
              <a:rPr lang="en-US" dirty="0"/>
              <a:t>Format is a brief overview by NIH officials followed by a Q&amp;A session with attendees</a:t>
            </a:r>
          </a:p>
          <a:p>
            <a:r>
              <a:rPr lang="en-US" dirty="0"/>
              <a:t>Meant to give attendees an idea of how NIH and NIH grants work, which grants are appropriate for which career stage, etc.</a:t>
            </a:r>
          </a:p>
          <a:p>
            <a:r>
              <a:rPr lang="en-US" dirty="0"/>
              <a:t>A very interactive session, so bring your questions! </a:t>
            </a:r>
          </a:p>
          <a:p>
            <a:pPr>
              <a:buFont typeface="Symbol" panose="05050102010706020507" pitchFamily="18" charset="2"/>
              <a:buChar char=""/>
              <a:defRPr/>
            </a:pPr>
            <a:endParaRPr lang="en-US" dirty="0">
              <a:highlight>
                <a:srgbClr val="FBC342"/>
              </a:highlight>
              <a:ea typeface="Times New Roman" panose="02020603050405020304" pitchFamily="18" charset="0"/>
              <a:cs typeface="Aptos" panose="020B0004020202020204" pitchFamily="34" charset="0"/>
            </a:endParaRPr>
          </a:p>
        </p:txBody>
      </p:sp>
      <p:sp>
        <p:nvSpPr>
          <p:cNvPr id="6" name="TextBox 10">
            <a:extLst>
              <a:ext uri="{FF2B5EF4-FFF2-40B4-BE49-F238E27FC236}">
                <a16:creationId xmlns:a16="http://schemas.microsoft.com/office/drawing/2014/main" id="{E8EAA02E-4F9C-A748-A52C-91F18F9B78A4}"/>
              </a:ext>
            </a:extLst>
          </p:cNvPr>
          <p:cNvSpPr txBox="1">
            <a:spLocks noChangeArrowheads="1"/>
          </p:cNvSpPr>
          <p:nvPr/>
        </p:nvSpPr>
        <p:spPr bwMode="auto">
          <a:xfrm>
            <a:off x="-2" y="983319"/>
            <a:ext cx="9144000" cy="52322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ptos"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ptos"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ptos"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ptos"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ptos"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9pPr>
          </a:lstStyle>
          <a:p>
            <a:pPr algn="ctr" defTabSz="685800" fontAlgn="base">
              <a:lnSpc>
                <a:spcPct val="100000"/>
              </a:lnSpc>
              <a:spcBef>
                <a:spcPct val="0"/>
              </a:spcBef>
              <a:spcAft>
                <a:spcPct val="0"/>
              </a:spcAft>
              <a:buNone/>
              <a:defRPr/>
            </a:pPr>
            <a:r>
              <a:rPr lang="en-US" altLang="en-LB" b="1" dirty="0">
                <a:solidFill>
                  <a:srgbClr val="0F9ED5">
                    <a:lumMod val="50000"/>
                  </a:srgbClr>
                </a:solidFill>
                <a:latin typeface="+mn-lt"/>
              </a:rPr>
              <a:t>“Meet the NIH”</a:t>
            </a:r>
          </a:p>
        </p:txBody>
      </p:sp>
      <p:sp>
        <p:nvSpPr>
          <p:cNvPr id="8" name="TextBox 12">
            <a:extLst>
              <a:ext uri="{FF2B5EF4-FFF2-40B4-BE49-F238E27FC236}">
                <a16:creationId xmlns:a16="http://schemas.microsoft.com/office/drawing/2014/main" id="{BA9488C6-4159-04E0-3F56-030C19341C95}"/>
              </a:ext>
            </a:extLst>
          </p:cNvPr>
          <p:cNvSpPr txBox="1">
            <a:spLocks noChangeArrowheads="1"/>
          </p:cNvSpPr>
          <p:nvPr/>
        </p:nvSpPr>
        <p:spPr bwMode="auto">
          <a:xfrm>
            <a:off x="0" y="1524211"/>
            <a:ext cx="914400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ptos" panose="020B00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ptos" panose="020B00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ptos" panose="020B00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9pPr>
          </a:lstStyle>
          <a:p>
            <a:pPr algn="ctr" defTabSz="685800" fontAlgn="base">
              <a:lnSpc>
                <a:spcPct val="100000"/>
              </a:lnSpc>
              <a:spcBef>
                <a:spcPct val="0"/>
              </a:spcBef>
              <a:spcAft>
                <a:spcPct val="0"/>
              </a:spcAft>
              <a:buNone/>
              <a:defRPr/>
            </a:pPr>
            <a:r>
              <a:rPr lang="en-US" altLang="en-US" sz="1600" b="1" dirty="0">
                <a:solidFill>
                  <a:prstClr val="black"/>
                </a:solidFill>
                <a:latin typeface="+mn-lt"/>
                <a:cs typeface="Times New Roman" panose="02020603050405020304" pitchFamily="18" charset="0"/>
              </a:rPr>
              <a:t>Saturday, October 10, 2026</a:t>
            </a:r>
          </a:p>
          <a:p>
            <a:pPr algn="ctr" defTabSz="685800" fontAlgn="base">
              <a:lnSpc>
                <a:spcPct val="100000"/>
              </a:lnSpc>
              <a:spcBef>
                <a:spcPct val="0"/>
              </a:spcBef>
              <a:spcAft>
                <a:spcPct val="0"/>
              </a:spcAft>
              <a:buNone/>
              <a:defRPr/>
            </a:pPr>
            <a:r>
              <a:rPr lang="en-US" altLang="en-US" sz="1400" b="1" dirty="0">
                <a:solidFill>
                  <a:prstClr val="black"/>
                </a:solidFill>
                <a:latin typeface="+mn-lt"/>
                <a:cs typeface="Times New Roman" panose="02020603050405020304" pitchFamily="18" charset="0"/>
              </a:rPr>
              <a:t>5:00-6:00 PM </a:t>
            </a:r>
          </a:p>
          <a:p>
            <a:pPr algn="ctr" defTabSz="685800" fontAlgn="base">
              <a:lnSpc>
                <a:spcPct val="100000"/>
              </a:lnSpc>
              <a:spcBef>
                <a:spcPct val="0"/>
              </a:spcBef>
              <a:spcAft>
                <a:spcPct val="0"/>
              </a:spcAft>
              <a:buNone/>
              <a:defRPr/>
            </a:pPr>
            <a:r>
              <a:rPr lang="en-US" altLang="en-US" sz="1400" i="1" dirty="0">
                <a:solidFill>
                  <a:prstClr val="black"/>
                </a:solidFill>
                <a:latin typeface="+mn-lt"/>
                <a:cs typeface="Times New Roman" panose="02020603050405020304" pitchFamily="18" charset="0"/>
              </a:rPr>
              <a:t>Meeting Room 310 (John B. Hynes Veterans Memorial Convention Center)</a:t>
            </a:r>
            <a:endParaRPr lang="en-US" altLang="en-US" sz="1100" i="1" dirty="0">
              <a:solidFill>
                <a:prstClr val="black"/>
              </a:solidFill>
              <a:latin typeface="+mn-lt"/>
              <a:cs typeface="Times New Roman" panose="02020603050405020304" pitchFamily="18" charset="0"/>
            </a:endParaRPr>
          </a:p>
        </p:txBody>
      </p:sp>
      <p:sp>
        <p:nvSpPr>
          <p:cNvPr id="4" name="Rectangle 3">
            <a:extLst>
              <a:ext uri="{FF2B5EF4-FFF2-40B4-BE49-F238E27FC236}">
                <a16:creationId xmlns:a16="http://schemas.microsoft.com/office/drawing/2014/main" id="{DAE47D44-16AF-5BE6-1CEB-5CE95BBC6E6B}"/>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9476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D2F77-FA32-EED7-E1B0-925CF9808849}"/>
            </a:ext>
          </a:extLst>
        </p:cNvPr>
        <p:cNvGrpSpPr/>
        <p:nvPr/>
      </p:nvGrpSpPr>
      <p:grpSpPr>
        <a:xfrm>
          <a:off x="0" y="0"/>
          <a:ext cx="0" cy="0"/>
          <a:chOff x="0" y="0"/>
          <a:chExt cx="0" cy="0"/>
        </a:xfrm>
      </p:grpSpPr>
      <p:sp>
        <p:nvSpPr>
          <p:cNvPr id="8195" name="TextBox 10">
            <a:extLst>
              <a:ext uri="{FF2B5EF4-FFF2-40B4-BE49-F238E27FC236}">
                <a16:creationId xmlns:a16="http://schemas.microsoft.com/office/drawing/2014/main" id="{030AACB0-8444-32B0-B3E6-95FC3F5CE400}"/>
              </a:ext>
            </a:extLst>
          </p:cNvPr>
          <p:cNvSpPr txBox="1">
            <a:spLocks noChangeArrowheads="1"/>
          </p:cNvSpPr>
          <p:nvPr/>
        </p:nvSpPr>
        <p:spPr bwMode="auto">
          <a:xfrm>
            <a:off x="0" y="696535"/>
            <a:ext cx="9144000" cy="50783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ptos"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ptos"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ptos"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ptos"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ptos"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itchFamily="34" charset="0"/>
              </a:defRPr>
            </a:lvl9pPr>
          </a:lstStyle>
          <a:p>
            <a:pPr algn="ctr" defTabSz="685800" fontAlgn="base">
              <a:lnSpc>
                <a:spcPct val="100000"/>
              </a:lnSpc>
              <a:spcBef>
                <a:spcPct val="0"/>
              </a:spcBef>
              <a:spcAft>
                <a:spcPct val="0"/>
              </a:spcAft>
              <a:buNone/>
              <a:defRPr/>
            </a:pPr>
            <a:r>
              <a:rPr lang="en-US" altLang="en-LB" sz="2700" b="1" dirty="0">
                <a:solidFill>
                  <a:srgbClr val="0F9ED5">
                    <a:lumMod val="50000"/>
                  </a:srgbClr>
                </a:solidFill>
                <a:latin typeface="+mn-lt"/>
              </a:rPr>
              <a:t>“International Meet-ups”</a:t>
            </a:r>
          </a:p>
        </p:txBody>
      </p:sp>
      <p:sp>
        <p:nvSpPr>
          <p:cNvPr id="2" name="Content Placeholder 1">
            <a:extLst>
              <a:ext uri="{FF2B5EF4-FFF2-40B4-BE49-F238E27FC236}">
                <a16:creationId xmlns:a16="http://schemas.microsoft.com/office/drawing/2014/main" id="{CBDCDA3E-EF2C-C063-567C-200804882527}"/>
              </a:ext>
            </a:extLst>
          </p:cNvPr>
          <p:cNvSpPr>
            <a:spLocks noGrp="1"/>
          </p:cNvSpPr>
          <p:nvPr>
            <p:ph idx="1"/>
          </p:nvPr>
        </p:nvSpPr>
        <p:spPr>
          <a:xfrm>
            <a:off x="267891" y="2311603"/>
            <a:ext cx="8608219" cy="2135361"/>
          </a:xfrm>
        </p:spPr>
        <p:txBody>
          <a:bodyPr>
            <a:normAutofit fontScale="70000" lnSpcReduction="20000"/>
          </a:bodyPr>
          <a:lstStyle/>
          <a:p>
            <a:pPr marL="0" indent="0">
              <a:lnSpc>
                <a:spcPts val="1250"/>
              </a:lnSpc>
              <a:spcBef>
                <a:spcPts val="0"/>
              </a:spcBef>
              <a:buNone/>
            </a:pPr>
            <a:r>
              <a:rPr lang="en-US" dirty="0"/>
              <a:t>These interactive sessions will bring together researchers and society leaders from across the region to celebrate scientific achievements, share regional updates, and strengthen professional networks. Attendees will gain an overview of abstracts presented by investigators from the region at the Annual Meeting, learn about recent progress, challenges, and opportunities across regional bone and mineral research communities, and hear examples of successful regional collaborations and standardization initiatives. The session will also highlight the importance of sustainable networking among basic, translational, and clinical researchers while fostering new connections to support future collaboration and scientific advancement.</a:t>
            </a:r>
          </a:p>
          <a:p>
            <a:pPr>
              <a:lnSpc>
                <a:spcPts val="1250"/>
              </a:lnSpc>
              <a:spcBef>
                <a:spcPts val="0"/>
              </a:spcBef>
              <a:defRPr/>
            </a:pPr>
            <a:endParaRPr lang="en-US" b="1" dirty="0">
              <a:ea typeface="Times New Roman" panose="02020603050405020304" pitchFamily="18" charset="0"/>
              <a:cs typeface="Aptos" panose="020B0004020202020204" pitchFamily="34" charset="0"/>
            </a:endParaRPr>
          </a:p>
          <a:p>
            <a:pPr>
              <a:lnSpc>
                <a:spcPts val="1250"/>
              </a:lnSpc>
              <a:spcBef>
                <a:spcPts val="0"/>
              </a:spcBef>
              <a:defRPr/>
            </a:pPr>
            <a:r>
              <a:rPr lang="en-US" sz="1400" b="1" dirty="0">
                <a:ea typeface="Times New Roman" panose="02020603050405020304" pitchFamily="18" charset="0"/>
                <a:cs typeface="Aptos" panose="020B0004020202020204" pitchFamily="34" charset="0"/>
              </a:rPr>
              <a:t>(Room 309) Exploring Global Research in Bone Science - Fostering New Connections with the Central and South American Regions</a:t>
            </a:r>
          </a:p>
          <a:p>
            <a:pPr>
              <a:lnSpc>
                <a:spcPts val="1250"/>
              </a:lnSpc>
              <a:spcBef>
                <a:spcPts val="0"/>
              </a:spcBef>
              <a:defRPr/>
            </a:pPr>
            <a:r>
              <a:rPr lang="en-US" sz="1400" b="1" dirty="0">
                <a:ea typeface="Times New Roman" panose="02020603050405020304" pitchFamily="18" charset="0"/>
                <a:cs typeface="Aptos" panose="020B0004020202020204" pitchFamily="34" charset="0"/>
              </a:rPr>
              <a:t>(Room 310) Exploring Global Research in Bone Science - Fostering New Connections with the Africa, Middle East and India Regions</a:t>
            </a:r>
          </a:p>
          <a:p>
            <a:pPr>
              <a:lnSpc>
                <a:spcPts val="1250"/>
              </a:lnSpc>
              <a:spcBef>
                <a:spcPts val="0"/>
              </a:spcBef>
              <a:defRPr/>
            </a:pPr>
            <a:r>
              <a:rPr lang="en-US" sz="1400" b="1" dirty="0">
                <a:ea typeface="Times New Roman" panose="02020603050405020304" pitchFamily="18" charset="0"/>
                <a:cs typeface="Aptos" panose="020B0004020202020204" pitchFamily="34" charset="0"/>
              </a:rPr>
              <a:t>(Room 313) Exploring Global Research in Bone Science - Fostering New Connections with the Asian Pacific Regions</a:t>
            </a:r>
            <a:endParaRPr lang="en-US" sz="1400" dirty="0">
              <a:ea typeface="Times New Roman" panose="02020603050405020304" pitchFamily="18" charset="0"/>
              <a:cs typeface="Aptos" panose="020B0004020202020204" pitchFamily="34" charset="0"/>
            </a:endParaRPr>
          </a:p>
        </p:txBody>
      </p:sp>
      <p:sp>
        <p:nvSpPr>
          <p:cNvPr id="4" name="TextBox 12">
            <a:extLst>
              <a:ext uri="{FF2B5EF4-FFF2-40B4-BE49-F238E27FC236}">
                <a16:creationId xmlns:a16="http://schemas.microsoft.com/office/drawing/2014/main" id="{2637F10C-A411-AE5B-3558-8F233BC3A632}"/>
              </a:ext>
            </a:extLst>
          </p:cNvPr>
          <p:cNvSpPr txBox="1">
            <a:spLocks noChangeArrowheads="1"/>
          </p:cNvSpPr>
          <p:nvPr/>
        </p:nvSpPr>
        <p:spPr bwMode="auto">
          <a:xfrm>
            <a:off x="-1" y="1204366"/>
            <a:ext cx="9144001"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ptos" panose="020B00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ptos" panose="020B00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ptos" panose="020B00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9pPr>
          </a:lstStyle>
          <a:p>
            <a:pPr algn="ctr" defTabSz="685800" fontAlgn="base">
              <a:lnSpc>
                <a:spcPct val="100000"/>
              </a:lnSpc>
              <a:spcBef>
                <a:spcPct val="0"/>
              </a:spcBef>
              <a:spcAft>
                <a:spcPct val="0"/>
              </a:spcAft>
              <a:buNone/>
              <a:defRPr/>
            </a:pPr>
            <a:r>
              <a:rPr lang="en-US" altLang="en-US" sz="1800" b="1" dirty="0">
                <a:solidFill>
                  <a:prstClr val="black"/>
                </a:solidFill>
                <a:latin typeface="+mn-lt"/>
                <a:cs typeface="Times New Roman" panose="02020603050405020304" pitchFamily="18" charset="0"/>
              </a:rPr>
              <a:t>Saturday, October 10</a:t>
            </a:r>
          </a:p>
          <a:p>
            <a:pPr algn="ctr" defTabSz="685800" fontAlgn="base">
              <a:lnSpc>
                <a:spcPct val="100000"/>
              </a:lnSpc>
              <a:spcBef>
                <a:spcPct val="0"/>
              </a:spcBef>
              <a:spcAft>
                <a:spcPct val="0"/>
              </a:spcAft>
              <a:buNone/>
              <a:defRPr/>
            </a:pPr>
            <a:r>
              <a:rPr lang="en-US" altLang="en-US" sz="1500" b="1" dirty="0">
                <a:solidFill>
                  <a:prstClr val="black"/>
                </a:solidFill>
                <a:latin typeface="+mn-lt"/>
                <a:cs typeface="Times New Roman" panose="02020603050405020304" pitchFamily="18" charset="0"/>
              </a:rPr>
              <a:t>5:00-6:00 PM</a:t>
            </a:r>
          </a:p>
          <a:p>
            <a:pPr algn="ctr" defTabSz="685800" fontAlgn="base">
              <a:lnSpc>
                <a:spcPct val="100000"/>
              </a:lnSpc>
              <a:spcBef>
                <a:spcPct val="0"/>
              </a:spcBef>
              <a:spcAft>
                <a:spcPct val="0"/>
              </a:spcAft>
              <a:buNone/>
              <a:defRPr/>
            </a:pPr>
            <a:endParaRPr lang="en-US" altLang="en-US" sz="800" b="1" dirty="0">
              <a:solidFill>
                <a:prstClr val="black"/>
              </a:solidFill>
              <a:latin typeface="+mn-lt"/>
              <a:cs typeface="Times New Roman" panose="02020603050405020304" pitchFamily="18" charset="0"/>
            </a:endParaRPr>
          </a:p>
          <a:p>
            <a:pPr algn="ctr" defTabSz="685800" fontAlgn="base">
              <a:lnSpc>
                <a:spcPct val="100000"/>
              </a:lnSpc>
              <a:spcBef>
                <a:spcPct val="0"/>
              </a:spcBef>
              <a:spcAft>
                <a:spcPct val="0"/>
              </a:spcAft>
              <a:buNone/>
              <a:defRPr/>
            </a:pPr>
            <a:r>
              <a:rPr lang="en-US" altLang="en-US" sz="1400" i="1" dirty="0">
                <a:solidFill>
                  <a:prstClr val="black"/>
                </a:solidFill>
                <a:cs typeface="Times New Roman" panose="02020603050405020304" pitchFamily="18" charset="0"/>
              </a:rPr>
              <a:t>Meeting Rooms 309, 310, and 313 (John B. Hynes Veterans Memorial Convention Center)</a:t>
            </a:r>
            <a:endParaRPr lang="en-US" altLang="en-US" sz="1500" b="1" dirty="0">
              <a:solidFill>
                <a:prstClr val="black"/>
              </a:solidFill>
              <a:latin typeface="+mn-lt"/>
              <a:cs typeface="Times New Roman" panose="02020603050405020304" pitchFamily="18" charset="0"/>
            </a:endParaRPr>
          </a:p>
        </p:txBody>
      </p:sp>
      <p:sp>
        <p:nvSpPr>
          <p:cNvPr id="5" name="Rectangle 4">
            <a:extLst>
              <a:ext uri="{FF2B5EF4-FFF2-40B4-BE49-F238E27FC236}">
                <a16:creationId xmlns:a16="http://schemas.microsoft.com/office/drawing/2014/main" id="{AAC6D2E1-DB86-4C58-A55D-BB583246116B}"/>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305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B6617-0543-8633-0835-D72CCBEBDD4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910A3B9-E2F6-651A-DCFF-ABA54370F30A}"/>
              </a:ext>
            </a:extLst>
          </p:cNvPr>
          <p:cNvSpPr>
            <a:spLocks noGrp="1"/>
          </p:cNvSpPr>
          <p:nvPr>
            <p:ph type="title"/>
          </p:nvPr>
        </p:nvSpPr>
        <p:spPr/>
        <p:txBody>
          <a:bodyPr/>
          <a:lstStyle/>
          <a:p>
            <a:r>
              <a:rPr lang="en-US" dirty="0"/>
              <a:t>Prepare to Present</a:t>
            </a:r>
          </a:p>
        </p:txBody>
      </p:sp>
    </p:spTree>
    <p:extLst>
      <p:ext uri="{BB962C8B-B14F-4D97-AF65-F5344CB8AC3E}">
        <p14:creationId xmlns:p14="http://schemas.microsoft.com/office/powerpoint/2010/main" val="3128510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6">
          <a:extLst>
            <a:ext uri="{FF2B5EF4-FFF2-40B4-BE49-F238E27FC236}">
              <a16:creationId xmlns:a16="http://schemas.microsoft.com/office/drawing/2014/main" id="{AD7A4507-1A44-A4EA-3955-575750C29A5C}"/>
            </a:ext>
          </a:extLst>
        </p:cNvPr>
        <p:cNvGrpSpPr/>
        <p:nvPr/>
      </p:nvGrpSpPr>
      <p:grpSpPr>
        <a:xfrm>
          <a:off x="0" y="0"/>
          <a:ext cx="0" cy="0"/>
          <a:chOff x="0" y="0"/>
          <a:chExt cx="0" cy="0"/>
        </a:xfrm>
      </p:grpSpPr>
      <p:sp>
        <p:nvSpPr>
          <p:cNvPr id="347" name="Google Shape;347;p21">
            <a:extLst>
              <a:ext uri="{FF2B5EF4-FFF2-40B4-BE49-F238E27FC236}">
                <a16:creationId xmlns:a16="http://schemas.microsoft.com/office/drawing/2014/main" id="{90289088-1D1C-B5DF-125B-23CF69D7A34E}"/>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Posters</a:t>
            </a:r>
            <a:endParaRPr dirty="0"/>
          </a:p>
        </p:txBody>
      </p:sp>
      <p:sp>
        <p:nvSpPr>
          <p:cNvPr id="9" name="Google Shape;348;p21">
            <a:extLst>
              <a:ext uri="{FF2B5EF4-FFF2-40B4-BE49-F238E27FC236}">
                <a16:creationId xmlns:a16="http://schemas.microsoft.com/office/drawing/2014/main" id="{C64DDFD0-1BFD-CBD4-9ED8-3A04FB88E106}"/>
              </a:ext>
            </a:extLst>
          </p:cNvPr>
          <p:cNvSpPr txBox="1">
            <a:spLocks/>
          </p:cNvSpPr>
          <p:nvPr/>
        </p:nvSpPr>
        <p:spPr>
          <a:xfrm>
            <a:off x="58032" y="848578"/>
            <a:ext cx="6065392" cy="419022"/>
          </a:xfrm>
          <a:prstGeom prst="rect">
            <a:avLst/>
          </a:prstGeom>
        </p:spPr>
        <p:txBody>
          <a:bodyPr spcFirstLastPara="1" vert="horz" wrap="square" lIns="91425" tIns="91425" rIns="91425" bIns="91425" rtlCol="0" anchor="t" anchorCtr="0">
            <a:noAutofit/>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57200" indent="-361950">
              <a:spcBef>
                <a:spcPts val="0"/>
              </a:spcBef>
              <a:buSzPts val="2100"/>
              <a:buFont typeface="Arial"/>
              <a:buChar char="●"/>
            </a:pPr>
            <a:r>
              <a:rPr lang="en-US" sz="1600" dirty="0"/>
              <a:t>Average posters are 36 inches high and 48 inches wide.</a:t>
            </a:r>
            <a:endParaRPr lang="en-US" sz="1450" dirty="0"/>
          </a:p>
          <a:p>
            <a:pPr marL="457200" indent="-361950">
              <a:spcBef>
                <a:spcPts val="0"/>
              </a:spcBef>
              <a:buSzPts val="2100"/>
              <a:buFont typeface="Arial"/>
              <a:buChar char="●"/>
            </a:pPr>
            <a:endParaRPr lang="en-US" sz="1600" dirty="0"/>
          </a:p>
          <a:p>
            <a:pPr marL="457200" indent="-361950">
              <a:spcBef>
                <a:spcPts val="0"/>
              </a:spcBef>
              <a:buSzPts val="2100"/>
              <a:buFont typeface="Arial"/>
              <a:buChar char="●"/>
            </a:pPr>
            <a:r>
              <a:rPr lang="en-US" sz="1600" dirty="0"/>
              <a:t>Look up poster your number in advance and put up poster by 9am on day of presentation in the Discovery Hall.</a:t>
            </a:r>
          </a:p>
          <a:p>
            <a:pPr marL="457200" indent="-361950">
              <a:spcBef>
                <a:spcPts val="0"/>
              </a:spcBef>
              <a:buSzPts val="2100"/>
              <a:buFont typeface="Arial"/>
              <a:buChar char="●"/>
            </a:pPr>
            <a:endParaRPr lang="en-US" sz="1600" dirty="0"/>
          </a:p>
          <a:p>
            <a:pPr marL="457200" indent="-361950">
              <a:spcBef>
                <a:spcPts val="0"/>
              </a:spcBef>
              <a:buSzPts val="2100"/>
              <a:buFont typeface="Arial"/>
              <a:buChar char="●"/>
            </a:pPr>
            <a:endParaRPr lang="en-US" sz="1600" dirty="0"/>
          </a:p>
          <a:p>
            <a:pPr marL="457200" indent="-361950">
              <a:spcBef>
                <a:spcPts val="0"/>
              </a:spcBef>
              <a:buSzPts val="2100"/>
              <a:buFont typeface="Arial"/>
              <a:buChar char="●"/>
            </a:pPr>
            <a:endParaRPr lang="en-US" sz="1600" dirty="0"/>
          </a:p>
          <a:p>
            <a:pPr marL="457200" indent="-361950">
              <a:spcBef>
                <a:spcPts val="0"/>
              </a:spcBef>
              <a:buSzPts val="2100"/>
              <a:buFont typeface="Arial"/>
              <a:buChar char="●"/>
            </a:pPr>
            <a:endParaRPr lang="en-US" sz="1600" dirty="0"/>
          </a:p>
          <a:p>
            <a:pPr marL="457200" indent="-361950">
              <a:spcBef>
                <a:spcPts val="0"/>
              </a:spcBef>
              <a:buSzPts val="2100"/>
              <a:buFont typeface="Arial"/>
              <a:buChar char="●"/>
            </a:pPr>
            <a:endParaRPr lang="en-US" sz="1600" dirty="0"/>
          </a:p>
          <a:p>
            <a:pPr marL="457200" indent="-361950">
              <a:spcBef>
                <a:spcPts val="0"/>
              </a:spcBef>
              <a:buSzPts val="2100"/>
              <a:buFont typeface="Arial"/>
              <a:buChar char="●"/>
            </a:pPr>
            <a:endParaRPr lang="en-US" sz="1600" dirty="0"/>
          </a:p>
          <a:p>
            <a:pPr marL="457200" indent="-361950">
              <a:spcBef>
                <a:spcPts val="0"/>
              </a:spcBef>
              <a:buSzPts val="2100"/>
              <a:buFont typeface="Arial"/>
              <a:buChar char="●"/>
            </a:pPr>
            <a:endParaRPr lang="en-US" sz="1600" dirty="0"/>
          </a:p>
          <a:p>
            <a:pPr marL="457200" indent="-361950">
              <a:spcBef>
                <a:spcPts val="0"/>
              </a:spcBef>
              <a:buSzPts val="2100"/>
              <a:buFont typeface="Arial"/>
              <a:buChar char="●"/>
            </a:pPr>
            <a:r>
              <a:rPr lang="en-US" sz="1600" dirty="0"/>
              <a:t>Plenary posters remain up from Friday through Sunday. All other posters are put up and taken down on day of presentation</a:t>
            </a:r>
          </a:p>
        </p:txBody>
      </p:sp>
      <p:grpSp>
        <p:nvGrpSpPr>
          <p:cNvPr id="14" name="Group 13">
            <a:extLst>
              <a:ext uri="{FF2B5EF4-FFF2-40B4-BE49-F238E27FC236}">
                <a16:creationId xmlns:a16="http://schemas.microsoft.com/office/drawing/2014/main" id="{5AE8F098-6ED0-F6D4-0628-3C3A839AEAFC}"/>
              </a:ext>
            </a:extLst>
          </p:cNvPr>
          <p:cNvGrpSpPr/>
          <p:nvPr/>
        </p:nvGrpSpPr>
        <p:grpSpPr>
          <a:xfrm>
            <a:off x="2037894" y="2148255"/>
            <a:ext cx="2435598" cy="1284585"/>
            <a:chOff x="1802778" y="2567854"/>
            <a:chExt cx="2435598" cy="1284585"/>
          </a:xfrm>
        </p:grpSpPr>
        <p:pic>
          <p:nvPicPr>
            <p:cNvPr id="11" name="Picture 10">
              <a:extLst>
                <a:ext uri="{FF2B5EF4-FFF2-40B4-BE49-F238E27FC236}">
                  <a16:creationId xmlns:a16="http://schemas.microsoft.com/office/drawing/2014/main" id="{7111A79D-2206-BEE6-292D-424ECF15135D}"/>
                </a:ext>
              </a:extLst>
            </p:cNvPr>
            <p:cNvPicPr>
              <a:picLocks noChangeAspect="1"/>
            </p:cNvPicPr>
            <p:nvPr/>
          </p:nvPicPr>
          <p:blipFill>
            <a:blip r:embed="rId3"/>
            <a:srcRect r="82060" b="95061"/>
            <a:stretch>
              <a:fillRect/>
            </a:stretch>
          </p:blipFill>
          <p:spPr>
            <a:xfrm>
              <a:off x="2229760" y="2567854"/>
              <a:ext cx="1380072" cy="299079"/>
            </a:xfrm>
            <a:prstGeom prst="rect">
              <a:avLst/>
            </a:prstGeom>
          </p:spPr>
        </p:pic>
        <p:pic>
          <p:nvPicPr>
            <p:cNvPr id="13" name="Picture 12">
              <a:extLst>
                <a:ext uri="{FF2B5EF4-FFF2-40B4-BE49-F238E27FC236}">
                  <a16:creationId xmlns:a16="http://schemas.microsoft.com/office/drawing/2014/main" id="{6BA54EB7-4001-FFE9-F405-01BE642F1FFE}"/>
                </a:ext>
              </a:extLst>
            </p:cNvPr>
            <p:cNvPicPr>
              <a:picLocks noChangeAspect="1"/>
            </p:cNvPicPr>
            <p:nvPr/>
          </p:nvPicPr>
          <p:blipFill>
            <a:blip r:embed="rId3"/>
            <a:srcRect l="36805" t="2618" r="31534" b="79678"/>
            <a:stretch>
              <a:fillRect/>
            </a:stretch>
          </p:blipFill>
          <p:spPr>
            <a:xfrm>
              <a:off x="1802778" y="2780335"/>
              <a:ext cx="2435598" cy="1072104"/>
            </a:xfrm>
            <a:prstGeom prst="rect">
              <a:avLst/>
            </a:prstGeom>
          </p:spPr>
        </p:pic>
      </p:grpSp>
      <p:sp>
        <p:nvSpPr>
          <p:cNvPr id="18" name="Rectangle 17">
            <a:extLst>
              <a:ext uri="{FF2B5EF4-FFF2-40B4-BE49-F238E27FC236}">
                <a16:creationId xmlns:a16="http://schemas.microsoft.com/office/drawing/2014/main" id="{80723427-7C39-2290-ECD2-43C365CE89C3}"/>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95250">
              <a:spcBef>
                <a:spcPts val="0"/>
              </a:spcBef>
              <a:buSzPts val="2100"/>
            </a:pPr>
            <a:endParaRPr lang="en-US" sz="1050" dirty="0"/>
          </a:p>
        </p:txBody>
      </p:sp>
      <p:pic>
        <p:nvPicPr>
          <p:cNvPr id="23" name="Picture 22">
            <a:extLst>
              <a:ext uri="{FF2B5EF4-FFF2-40B4-BE49-F238E27FC236}">
                <a16:creationId xmlns:a16="http://schemas.microsoft.com/office/drawing/2014/main" id="{9FC9BC94-DA4F-62C3-FA7B-BC97FBC4E2A9}"/>
              </a:ext>
            </a:extLst>
          </p:cNvPr>
          <p:cNvPicPr>
            <a:picLocks noChangeAspect="1"/>
          </p:cNvPicPr>
          <p:nvPr/>
        </p:nvPicPr>
        <p:blipFill>
          <a:blip r:embed="rId4"/>
          <a:stretch>
            <a:fillRect/>
          </a:stretch>
        </p:blipFill>
        <p:spPr>
          <a:xfrm>
            <a:off x="6228440" y="1267600"/>
            <a:ext cx="2687453" cy="1790516"/>
          </a:xfrm>
          <a:prstGeom prst="rect">
            <a:avLst/>
          </a:prstGeom>
        </p:spPr>
      </p:pic>
    </p:spTree>
    <p:extLst>
      <p:ext uri="{BB962C8B-B14F-4D97-AF65-F5344CB8AC3E}">
        <p14:creationId xmlns:p14="http://schemas.microsoft.com/office/powerpoint/2010/main" val="1204822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6">
          <a:extLst>
            <a:ext uri="{FF2B5EF4-FFF2-40B4-BE49-F238E27FC236}">
              <a16:creationId xmlns:a16="http://schemas.microsoft.com/office/drawing/2014/main" id="{38280A29-CC68-564C-6A95-6A02E5B268D4}"/>
            </a:ext>
          </a:extLst>
        </p:cNvPr>
        <p:cNvGrpSpPr/>
        <p:nvPr/>
      </p:nvGrpSpPr>
      <p:grpSpPr>
        <a:xfrm>
          <a:off x="0" y="0"/>
          <a:ext cx="0" cy="0"/>
          <a:chOff x="0" y="0"/>
          <a:chExt cx="0" cy="0"/>
        </a:xfrm>
      </p:grpSpPr>
      <p:sp>
        <p:nvSpPr>
          <p:cNvPr id="347" name="Google Shape;347;p21">
            <a:extLst>
              <a:ext uri="{FF2B5EF4-FFF2-40B4-BE49-F238E27FC236}">
                <a16:creationId xmlns:a16="http://schemas.microsoft.com/office/drawing/2014/main" id="{A5296310-4054-7583-24A7-3A45A4D71232}"/>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Rapid-Fire Presentations</a:t>
            </a:r>
            <a:endParaRPr dirty="0"/>
          </a:p>
        </p:txBody>
      </p:sp>
      <p:sp>
        <p:nvSpPr>
          <p:cNvPr id="6" name="Google Shape;348;p21">
            <a:extLst>
              <a:ext uri="{FF2B5EF4-FFF2-40B4-BE49-F238E27FC236}">
                <a16:creationId xmlns:a16="http://schemas.microsoft.com/office/drawing/2014/main" id="{BF5F9AAC-4FED-D3DD-509F-D09C42DDFC60}"/>
              </a:ext>
            </a:extLst>
          </p:cNvPr>
          <p:cNvSpPr txBox="1">
            <a:spLocks/>
          </p:cNvSpPr>
          <p:nvPr/>
        </p:nvSpPr>
        <p:spPr>
          <a:xfrm>
            <a:off x="152401" y="877412"/>
            <a:ext cx="5429534" cy="3883843"/>
          </a:xfrm>
          <a:prstGeom prst="rect">
            <a:avLst/>
          </a:prstGeom>
        </p:spPr>
        <p:txBody>
          <a:bodyPr spcFirstLastPara="1" vert="horz" wrap="square" lIns="91425" tIns="91425" rIns="91425" bIns="91425" rtlCol="0" anchor="t" anchorCtr="0">
            <a:noAutofit/>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1600" dirty="0"/>
              <a:t>Check into the Speaker Ready Room 24 hours in advance of your presentation.</a:t>
            </a:r>
          </a:p>
          <a:p>
            <a:r>
              <a:rPr lang="en-US" sz="1600" dirty="0"/>
              <a:t>The Early Career Spotlight Rapid Fire presentations are 5 minutes and up to 5 slides per presenter. </a:t>
            </a:r>
          </a:p>
          <a:p>
            <a:r>
              <a:rPr lang="en-US" sz="1600" dirty="0"/>
              <a:t>Announce your poster number at the end of your talk – this will allow attendees to visit your poster for any follow up questions. </a:t>
            </a:r>
          </a:p>
          <a:p>
            <a:endParaRPr lang="en-US" sz="1600" dirty="0"/>
          </a:p>
          <a:p>
            <a:pPr marL="457200" indent="-361950">
              <a:spcBef>
                <a:spcPts val="0"/>
              </a:spcBef>
              <a:buSzPts val="2100"/>
              <a:buFont typeface="Arial" panose="020B0604020202020204" pitchFamily="34" charset="0"/>
              <a:buChar char="•"/>
            </a:pPr>
            <a:r>
              <a:rPr lang="en-US" sz="1600" dirty="0"/>
              <a:t>TIPS:</a:t>
            </a:r>
          </a:p>
          <a:p>
            <a:pPr marL="757238" lvl="1" indent="-361950">
              <a:spcBef>
                <a:spcPts val="0"/>
              </a:spcBef>
              <a:buSzPts val="2100"/>
              <a:buFont typeface="Arial" panose="020B0604020202020204" pitchFamily="34" charset="0"/>
              <a:buChar char="•"/>
            </a:pPr>
            <a:r>
              <a:rPr lang="en-US" sz="1450" dirty="0"/>
              <a:t>Hit the Highlights! </a:t>
            </a:r>
            <a:r>
              <a:rPr lang="en-US" sz="1450" b="1" u="sng" dirty="0"/>
              <a:t>DO NOT </a:t>
            </a:r>
            <a:r>
              <a:rPr lang="en-US" sz="1450" dirty="0"/>
              <a:t>try to put all your data into this 5-minute presentation! </a:t>
            </a:r>
          </a:p>
          <a:p>
            <a:pPr marL="757238" lvl="1" indent="-361950">
              <a:spcBef>
                <a:spcPts val="0"/>
              </a:spcBef>
              <a:buSzPts val="2100"/>
              <a:buFont typeface="Arial" panose="020B0604020202020204" pitchFamily="34" charset="0"/>
              <a:buChar char="•"/>
            </a:pPr>
            <a:r>
              <a:rPr lang="en-US" sz="1450" dirty="0"/>
              <a:t>Leave the audience wanting more so they come to your poster and talk to you!</a:t>
            </a:r>
          </a:p>
          <a:p>
            <a:endParaRPr lang="en-US" sz="1600" dirty="0"/>
          </a:p>
        </p:txBody>
      </p:sp>
      <p:sp>
        <p:nvSpPr>
          <p:cNvPr id="14" name="Rectangle 13">
            <a:extLst>
              <a:ext uri="{FF2B5EF4-FFF2-40B4-BE49-F238E27FC236}">
                <a16:creationId xmlns:a16="http://schemas.microsoft.com/office/drawing/2014/main" id="{141CAF99-E3BD-3538-D67A-1C0D8D8702A6}"/>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95250">
              <a:spcBef>
                <a:spcPts val="0"/>
              </a:spcBef>
              <a:buSzPts val="2100"/>
            </a:pPr>
            <a:endParaRPr lang="en-US" sz="1050" dirty="0"/>
          </a:p>
        </p:txBody>
      </p:sp>
      <p:pic>
        <p:nvPicPr>
          <p:cNvPr id="16" name="Picture 15">
            <a:extLst>
              <a:ext uri="{FF2B5EF4-FFF2-40B4-BE49-F238E27FC236}">
                <a16:creationId xmlns:a16="http://schemas.microsoft.com/office/drawing/2014/main" id="{73B2261B-6ED8-7178-8EE6-D957D954D667}"/>
              </a:ext>
            </a:extLst>
          </p:cNvPr>
          <p:cNvPicPr>
            <a:picLocks noChangeAspect="1"/>
          </p:cNvPicPr>
          <p:nvPr/>
        </p:nvPicPr>
        <p:blipFill>
          <a:blip r:embed="rId3"/>
          <a:stretch>
            <a:fillRect/>
          </a:stretch>
        </p:blipFill>
        <p:spPr>
          <a:xfrm>
            <a:off x="5763213" y="1506577"/>
            <a:ext cx="3144225" cy="2098770"/>
          </a:xfrm>
          <a:prstGeom prst="rect">
            <a:avLst/>
          </a:prstGeom>
        </p:spPr>
      </p:pic>
    </p:spTree>
    <p:extLst>
      <p:ext uri="{BB962C8B-B14F-4D97-AF65-F5344CB8AC3E}">
        <p14:creationId xmlns:p14="http://schemas.microsoft.com/office/powerpoint/2010/main" val="2821883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6">
          <a:extLst>
            <a:ext uri="{FF2B5EF4-FFF2-40B4-BE49-F238E27FC236}">
              <a16:creationId xmlns:a16="http://schemas.microsoft.com/office/drawing/2014/main" id="{FECF5BCD-5477-9A0F-63DD-6ED247A35345}"/>
            </a:ext>
          </a:extLst>
        </p:cNvPr>
        <p:cNvGrpSpPr/>
        <p:nvPr/>
      </p:nvGrpSpPr>
      <p:grpSpPr>
        <a:xfrm>
          <a:off x="0" y="0"/>
          <a:ext cx="0" cy="0"/>
          <a:chOff x="0" y="0"/>
          <a:chExt cx="0" cy="0"/>
        </a:xfrm>
      </p:grpSpPr>
      <p:sp>
        <p:nvSpPr>
          <p:cNvPr id="347" name="Google Shape;347;p21">
            <a:extLst>
              <a:ext uri="{FF2B5EF4-FFF2-40B4-BE49-F238E27FC236}">
                <a16:creationId xmlns:a16="http://schemas.microsoft.com/office/drawing/2014/main" id="{A325AE13-6B31-1979-8824-C91C532476BD}"/>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Oral Presentations</a:t>
            </a:r>
            <a:endParaRPr dirty="0"/>
          </a:p>
        </p:txBody>
      </p:sp>
      <p:sp>
        <p:nvSpPr>
          <p:cNvPr id="4" name="Rectangle 3">
            <a:extLst>
              <a:ext uri="{FF2B5EF4-FFF2-40B4-BE49-F238E27FC236}">
                <a16:creationId xmlns:a16="http://schemas.microsoft.com/office/drawing/2014/main" id="{E49747D1-D1D6-B90F-3E85-586E6BC5436C}"/>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95250">
              <a:spcBef>
                <a:spcPts val="0"/>
              </a:spcBef>
              <a:buSzPts val="2100"/>
            </a:pPr>
            <a:endParaRPr lang="en-US" sz="1050" dirty="0"/>
          </a:p>
        </p:txBody>
      </p:sp>
      <p:sp>
        <p:nvSpPr>
          <p:cNvPr id="6" name="Google Shape;348;p21">
            <a:extLst>
              <a:ext uri="{FF2B5EF4-FFF2-40B4-BE49-F238E27FC236}">
                <a16:creationId xmlns:a16="http://schemas.microsoft.com/office/drawing/2014/main" id="{9A2A4A6A-71AB-C6D3-2AA3-51DD451B5FA3}"/>
              </a:ext>
            </a:extLst>
          </p:cNvPr>
          <p:cNvSpPr txBox="1">
            <a:spLocks/>
          </p:cNvSpPr>
          <p:nvPr/>
        </p:nvSpPr>
        <p:spPr>
          <a:xfrm>
            <a:off x="288668" y="944042"/>
            <a:ext cx="5327386" cy="3589858"/>
          </a:xfrm>
          <a:prstGeom prst="rect">
            <a:avLst/>
          </a:prstGeom>
        </p:spPr>
        <p:txBody>
          <a:bodyPr spcFirstLastPara="1" vert="horz" wrap="square" lIns="91425" tIns="91425" rIns="91425" bIns="91425" rtlCol="0" anchor="t" anchorCtr="0">
            <a:noAutofit/>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457200" indent="-361950">
              <a:spcBef>
                <a:spcPts val="0"/>
              </a:spcBef>
              <a:buSzPts val="2100"/>
              <a:buFont typeface="Arial" panose="020B0604020202020204" pitchFamily="34" charset="0"/>
              <a:buChar char="•"/>
            </a:pPr>
            <a:r>
              <a:rPr lang="en-US" sz="1400" dirty="0"/>
              <a:t>Speakers must check into the Speaker Ready Room 24 hours in advance of their presentation.</a:t>
            </a:r>
          </a:p>
          <a:p>
            <a:pPr marL="457200" indent="-361950">
              <a:spcBef>
                <a:spcPts val="0"/>
              </a:spcBef>
              <a:buSzPts val="2100"/>
              <a:buFont typeface="Arial" panose="020B0604020202020204" pitchFamily="34" charset="0"/>
              <a:buChar char="•"/>
            </a:pPr>
            <a:endParaRPr lang="en-US" sz="800" dirty="0"/>
          </a:p>
          <a:p>
            <a:pPr marL="457200" indent="-361950">
              <a:spcBef>
                <a:spcPts val="0"/>
              </a:spcBef>
              <a:buSzPts val="2100"/>
              <a:buFont typeface="Arial" panose="020B0604020202020204" pitchFamily="34" charset="0"/>
              <a:buChar char="•"/>
            </a:pPr>
            <a:r>
              <a:rPr lang="en-US" sz="1400" dirty="0"/>
              <a:t>Your presentation is scheduled for 12 minutes. </a:t>
            </a:r>
          </a:p>
          <a:p>
            <a:pPr marL="757238" lvl="1" indent="-361950">
              <a:spcBef>
                <a:spcPts val="0"/>
              </a:spcBef>
              <a:buSzPts val="2100"/>
              <a:buFont typeface="Arial" panose="020B0604020202020204" pitchFamily="34" charset="0"/>
              <a:buChar char="•"/>
            </a:pPr>
            <a:r>
              <a:rPr lang="en-US" sz="1400" dirty="0"/>
              <a:t>8-minute presentation</a:t>
            </a:r>
          </a:p>
          <a:p>
            <a:pPr marL="757238" lvl="1" indent="-361950">
              <a:spcBef>
                <a:spcPts val="0"/>
              </a:spcBef>
              <a:buSzPts val="2100"/>
              <a:buFont typeface="Arial" panose="020B0604020202020204" pitchFamily="34" charset="0"/>
              <a:buChar char="•"/>
            </a:pPr>
            <a:r>
              <a:rPr lang="en-US" sz="1400" dirty="0"/>
              <a:t>4-minute Q&amp;A</a:t>
            </a:r>
          </a:p>
          <a:p>
            <a:pPr marL="757238" lvl="1" indent="-361950">
              <a:spcBef>
                <a:spcPts val="0"/>
              </a:spcBef>
              <a:buSzPts val="2100"/>
              <a:buFont typeface="Arial" panose="020B0604020202020204" pitchFamily="34" charset="0"/>
              <a:buChar char="•"/>
            </a:pPr>
            <a:endParaRPr lang="en-US" sz="800" dirty="0"/>
          </a:p>
          <a:p>
            <a:pPr marL="457200" indent="-361950">
              <a:spcBef>
                <a:spcPts val="0"/>
              </a:spcBef>
              <a:buSzPts val="2100"/>
              <a:buFont typeface="Arial" panose="020B0604020202020204" pitchFamily="34" charset="0"/>
              <a:buChar char="•"/>
            </a:pPr>
            <a:r>
              <a:rPr lang="en-US" sz="1400" dirty="0"/>
              <a:t>Arrive at 15 minutes before the start of the session and check in with the moderators of the session so they can verify your participation. </a:t>
            </a:r>
          </a:p>
          <a:p>
            <a:pPr marL="457200" indent="-361950">
              <a:spcBef>
                <a:spcPts val="0"/>
              </a:spcBef>
              <a:buSzPts val="2100"/>
              <a:buFont typeface="Arial" panose="020B0604020202020204" pitchFamily="34" charset="0"/>
              <a:buChar char="•"/>
            </a:pPr>
            <a:endParaRPr lang="en-US" sz="1400" dirty="0"/>
          </a:p>
          <a:p>
            <a:pPr marL="457200" indent="-361950">
              <a:spcBef>
                <a:spcPts val="0"/>
              </a:spcBef>
              <a:buSzPts val="2100"/>
              <a:buFont typeface="Arial" panose="020B0604020202020204" pitchFamily="34" charset="0"/>
              <a:buChar char="•"/>
            </a:pPr>
            <a:r>
              <a:rPr lang="en-US" sz="1400" dirty="0"/>
              <a:t>TIPS:</a:t>
            </a:r>
          </a:p>
          <a:p>
            <a:pPr marL="757238" lvl="1" indent="-361950">
              <a:spcBef>
                <a:spcPts val="0"/>
              </a:spcBef>
              <a:buSzPts val="2100"/>
              <a:buFont typeface="Arial" panose="020B0604020202020204" pitchFamily="34" charset="0"/>
              <a:buChar char="•"/>
            </a:pPr>
            <a:r>
              <a:rPr lang="en-US" sz="1400" dirty="0"/>
              <a:t>Aim for 1 minute per slide</a:t>
            </a:r>
          </a:p>
          <a:p>
            <a:pPr marL="757238" lvl="1" indent="-361950">
              <a:spcBef>
                <a:spcPts val="0"/>
              </a:spcBef>
              <a:buSzPts val="2100"/>
              <a:buFont typeface="Arial" panose="020B0604020202020204" pitchFamily="34" charset="0"/>
              <a:buChar char="•"/>
            </a:pPr>
            <a:r>
              <a:rPr lang="en-US" sz="1400" dirty="0"/>
              <a:t>Speak slowly and clearly, sometimes less is more!</a:t>
            </a:r>
          </a:p>
          <a:p>
            <a:pPr marL="757238" lvl="1" indent="-361950">
              <a:spcBef>
                <a:spcPts val="0"/>
              </a:spcBef>
              <a:buSzPts val="2100"/>
              <a:buFont typeface="Arial" panose="020B0604020202020204" pitchFamily="34" charset="0"/>
              <a:buChar char="•"/>
            </a:pPr>
            <a:r>
              <a:rPr lang="en-US" sz="1400" dirty="0"/>
              <a:t>For the Q&amp;A session, repeat the question to ensure you understood!</a:t>
            </a:r>
          </a:p>
          <a:p>
            <a:pPr marL="757238" lvl="1" indent="-361950">
              <a:spcBef>
                <a:spcPts val="0"/>
              </a:spcBef>
              <a:buSzPts val="2100"/>
              <a:buFont typeface="Arial"/>
              <a:buChar char="●"/>
            </a:pPr>
            <a:endParaRPr lang="en-US" sz="1450" dirty="0"/>
          </a:p>
          <a:p>
            <a:pPr marL="757238" lvl="1" indent="-361950">
              <a:spcBef>
                <a:spcPts val="0"/>
              </a:spcBef>
              <a:buSzPts val="2100"/>
              <a:buFont typeface="Arial"/>
              <a:buChar char="●"/>
            </a:pPr>
            <a:endParaRPr lang="en-US" sz="1450" dirty="0"/>
          </a:p>
          <a:p>
            <a:pPr marL="457200" indent="-361950">
              <a:spcBef>
                <a:spcPts val="0"/>
              </a:spcBef>
              <a:buSzPts val="2100"/>
              <a:buFont typeface="Arial"/>
              <a:buChar char="●"/>
            </a:pPr>
            <a:endParaRPr lang="en-US" sz="1600" dirty="0"/>
          </a:p>
          <a:p>
            <a:pPr marL="457200" indent="-361950">
              <a:spcBef>
                <a:spcPts val="0"/>
              </a:spcBef>
              <a:buSzPts val="2100"/>
              <a:buFont typeface="Arial"/>
              <a:buChar char="●"/>
            </a:pPr>
            <a:endParaRPr lang="en-US" sz="1600" dirty="0"/>
          </a:p>
          <a:p>
            <a:pPr marL="457200" indent="-361950">
              <a:spcBef>
                <a:spcPts val="0"/>
              </a:spcBef>
              <a:buSzPts val="2100"/>
              <a:buFont typeface="Arial"/>
              <a:buChar char="●"/>
            </a:pPr>
            <a:endParaRPr lang="en-US" sz="1600" dirty="0"/>
          </a:p>
          <a:p>
            <a:pPr marL="457200" indent="-361950">
              <a:spcBef>
                <a:spcPts val="0"/>
              </a:spcBef>
              <a:buSzPts val="2100"/>
              <a:buFont typeface="Arial"/>
              <a:buChar char="●"/>
            </a:pPr>
            <a:endParaRPr lang="en-US" sz="1600" dirty="0"/>
          </a:p>
          <a:p>
            <a:pPr marL="95250" indent="0">
              <a:spcBef>
                <a:spcPts val="0"/>
              </a:spcBef>
              <a:buSzPts val="2100"/>
              <a:buNone/>
            </a:pPr>
            <a:endParaRPr lang="en-US" sz="1600" dirty="0"/>
          </a:p>
          <a:p>
            <a:pPr marL="457200" indent="-361950">
              <a:spcBef>
                <a:spcPts val="0"/>
              </a:spcBef>
              <a:buSzPts val="2100"/>
              <a:buFont typeface="Arial"/>
              <a:buChar char="●"/>
            </a:pPr>
            <a:endParaRPr lang="en-US" sz="1600" dirty="0"/>
          </a:p>
          <a:p>
            <a:pPr marL="457200" indent="-361950">
              <a:spcBef>
                <a:spcPts val="0"/>
              </a:spcBef>
              <a:buSzPts val="2100"/>
              <a:buFont typeface="Arial"/>
              <a:buChar char="●"/>
            </a:pPr>
            <a:endParaRPr lang="en-US" sz="1600" dirty="0"/>
          </a:p>
        </p:txBody>
      </p:sp>
      <p:pic>
        <p:nvPicPr>
          <p:cNvPr id="8" name="Picture 7">
            <a:extLst>
              <a:ext uri="{FF2B5EF4-FFF2-40B4-BE49-F238E27FC236}">
                <a16:creationId xmlns:a16="http://schemas.microsoft.com/office/drawing/2014/main" id="{648C539F-F7CE-4A89-5957-EF8496762FB2}"/>
              </a:ext>
            </a:extLst>
          </p:cNvPr>
          <p:cNvPicPr>
            <a:picLocks noChangeAspect="1"/>
          </p:cNvPicPr>
          <p:nvPr/>
        </p:nvPicPr>
        <p:blipFill>
          <a:blip r:embed="rId3"/>
          <a:stretch>
            <a:fillRect/>
          </a:stretch>
        </p:blipFill>
        <p:spPr>
          <a:xfrm>
            <a:off x="5850550" y="1039576"/>
            <a:ext cx="3004782" cy="2001936"/>
          </a:xfrm>
          <a:prstGeom prst="rect">
            <a:avLst/>
          </a:prstGeom>
        </p:spPr>
      </p:pic>
    </p:spTree>
    <p:extLst>
      <p:ext uri="{BB962C8B-B14F-4D97-AF65-F5344CB8AC3E}">
        <p14:creationId xmlns:p14="http://schemas.microsoft.com/office/powerpoint/2010/main" val="2299764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6">
          <a:extLst>
            <a:ext uri="{FF2B5EF4-FFF2-40B4-BE49-F238E27FC236}">
              <a16:creationId xmlns:a16="http://schemas.microsoft.com/office/drawing/2014/main" id="{BD6100F2-2E17-F533-79B7-F541349ECAC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B9B859A-836F-5B3F-7759-3093AAED8D13}"/>
              </a:ext>
            </a:extLst>
          </p:cNvPr>
          <p:cNvSpPr/>
          <p:nvPr/>
        </p:nvSpPr>
        <p:spPr>
          <a:xfrm>
            <a:off x="7363524" y="2419946"/>
            <a:ext cx="1622477" cy="152721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95250">
              <a:spcBef>
                <a:spcPts val="0"/>
              </a:spcBef>
              <a:buSzPts val="2100"/>
            </a:pPr>
            <a:endParaRPr lang="en-US" sz="1600" dirty="0"/>
          </a:p>
        </p:txBody>
      </p:sp>
      <p:sp>
        <p:nvSpPr>
          <p:cNvPr id="347" name="Google Shape;347;p21">
            <a:extLst>
              <a:ext uri="{FF2B5EF4-FFF2-40B4-BE49-F238E27FC236}">
                <a16:creationId xmlns:a16="http://schemas.microsoft.com/office/drawing/2014/main" id="{38DC724D-FC86-3C7D-6BED-C588DCF6AB9D}"/>
              </a:ext>
            </a:extLst>
          </p:cNvPr>
          <p:cNvSpPr txBox="1">
            <a:spLocks noGrp="1"/>
          </p:cNvSpPr>
          <p:nvPr>
            <p:ph type="title"/>
          </p:nvPr>
        </p:nvSpPr>
        <p:spPr>
          <a:xfrm>
            <a:off x="131719" y="108973"/>
            <a:ext cx="7231805" cy="513472"/>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Presentation Resources</a:t>
            </a:r>
            <a:endParaRPr dirty="0"/>
          </a:p>
        </p:txBody>
      </p:sp>
      <p:sp>
        <p:nvSpPr>
          <p:cNvPr id="4" name="Rectangle 3">
            <a:extLst>
              <a:ext uri="{FF2B5EF4-FFF2-40B4-BE49-F238E27FC236}">
                <a16:creationId xmlns:a16="http://schemas.microsoft.com/office/drawing/2014/main" id="{7257758C-4856-2D82-CA76-BA033A7E5DE0}"/>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95250">
              <a:spcBef>
                <a:spcPts val="0"/>
              </a:spcBef>
              <a:buSzPts val="2100"/>
            </a:pPr>
            <a:endParaRPr lang="en-US" sz="1050" dirty="0"/>
          </a:p>
        </p:txBody>
      </p:sp>
      <p:pic>
        <p:nvPicPr>
          <p:cNvPr id="7" name="Picture 6">
            <a:extLst>
              <a:ext uri="{FF2B5EF4-FFF2-40B4-BE49-F238E27FC236}">
                <a16:creationId xmlns:a16="http://schemas.microsoft.com/office/drawing/2014/main" id="{8E3A7CE0-52D3-554C-EC8B-3C45833FC5D0}"/>
              </a:ext>
            </a:extLst>
          </p:cNvPr>
          <p:cNvPicPr>
            <a:picLocks noChangeAspect="1"/>
          </p:cNvPicPr>
          <p:nvPr/>
        </p:nvPicPr>
        <p:blipFill>
          <a:blip r:embed="rId3"/>
          <a:stretch>
            <a:fillRect/>
          </a:stretch>
        </p:blipFill>
        <p:spPr>
          <a:xfrm>
            <a:off x="2078142" y="658425"/>
            <a:ext cx="4880074" cy="3862630"/>
          </a:xfrm>
          <a:prstGeom prst="rect">
            <a:avLst/>
          </a:prstGeom>
        </p:spPr>
      </p:pic>
      <p:sp>
        <p:nvSpPr>
          <p:cNvPr id="9" name="Arrow: Right 8">
            <a:extLst>
              <a:ext uri="{FF2B5EF4-FFF2-40B4-BE49-F238E27FC236}">
                <a16:creationId xmlns:a16="http://schemas.microsoft.com/office/drawing/2014/main" id="{89AC7F83-3749-C2E7-574C-C0BB71E30981}"/>
              </a:ext>
            </a:extLst>
          </p:cNvPr>
          <p:cNvSpPr/>
          <p:nvPr/>
        </p:nvSpPr>
        <p:spPr>
          <a:xfrm>
            <a:off x="3753041" y="1485125"/>
            <a:ext cx="427860" cy="28660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03465BC2-356F-2739-0CBD-DE1B42FFED44}"/>
              </a:ext>
            </a:extLst>
          </p:cNvPr>
          <p:cNvSpPr/>
          <p:nvPr/>
        </p:nvSpPr>
        <p:spPr>
          <a:xfrm>
            <a:off x="3751822" y="896513"/>
            <a:ext cx="367549" cy="2658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9B49CC-12A7-4575-6C2D-64F69CACA552}"/>
              </a:ext>
            </a:extLst>
          </p:cNvPr>
          <p:cNvSpPr/>
          <p:nvPr/>
        </p:nvSpPr>
        <p:spPr>
          <a:xfrm>
            <a:off x="5356860" y="3947160"/>
            <a:ext cx="3629141" cy="573895"/>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95250">
              <a:spcBef>
                <a:spcPts val="0"/>
              </a:spcBef>
              <a:buSzPts val="2100"/>
            </a:pPr>
            <a:r>
              <a:rPr lang="en-US" sz="1200" dirty="0"/>
              <a:t>https://meeting.asbmr.org/Abstracts-Awards/Presentation-Instructions-and-Resources</a:t>
            </a:r>
          </a:p>
        </p:txBody>
      </p:sp>
      <p:pic>
        <p:nvPicPr>
          <p:cNvPr id="3" name="Picture 2">
            <a:extLst>
              <a:ext uri="{FF2B5EF4-FFF2-40B4-BE49-F238E27FC236}">
                <a16:creationId xmlns:a16="http://schemas.microsoft.com/office/drawing/2014/main" id="{583694C3-28D2-7BAF-4A17-D3A6C6862BA5}"/>
              </a:ext>
            </a:extLst>
          </p:cNvPr>
          <p:cNvPicPr>
            <a:picLocks noChangeAspect="1"/>
          </p:cNvPicPr>
          <p:nvPr/>
        </p:nvPicPr>
        <p:blipFill>
          <a:blip r:embed="rId4"/>
          <a:stretch>
            <a:fillRect/>
          </a:stretch>
        </p:blipFill>
        <p:spPr>
          <a:xfrm>
            <a:off x="7453661" y="2510838"/>
            <a:ext cx="1442201" cy="1436322"/>
          </a:xfrm>
          <a:prstGeom prst="rect">
            <a:avLst/>
          </a:prstGeom>
        </p:spPr>
      </p:pic>
      <p:sp>
        <p:nvSpPr>
          <p:cNvPr id="10" name="Arrow: Right 9">
            <a:extLst>
              <a:ext uri="{FF2B5EF4-FFF2-40B4-BE49-F238E27FC236}">
                <a16:creationId xmlns:a16="http://schemas.microsoft.com/office/drawing/2014/main" id="{AE400493-5173-B450-866D-EA6A2CCBE25A}"/>
              </a:ext>
            </a:extLst>
          </p:cNvPr>
          <p:cNvSpPr/>
          <p:nvPr/>
        </p:nvSpPr>
        <p:spPr>
          <a:xfrm>
            <a:off x="1635328" y="2884123"/>
            <a:ext cx="427860" cy="28660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0A032783-95FA-D83B-C35D-A070D143107E}"/>
              </a:ext>
            </a:extLst>
          </p:cNvPr>
          <p:cNvSpPr/>
          <p:nvPr/>
        </p:nvSpPr>
        <p:spPr>
          <a:xfrm>
            <a:off x="1650282" y="3746104"/>
            <a:ext cx="427860" cy="28660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0708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2CFBCA-08A9-6CB5-47C4-3CF9D37DD493}"/>
              </a:ext>
            </a:extLst>
          </p:cNvPr>
          <p:cNvSpPr>
            <a:spLocks noGrp="1"/>
          </p:cNvSpPr>
          <p:nvPr>
            <p:ph type="title"/>
          </p:nvPr>
        </p:nvSpPr>
        <p:spPr/>
        <p:txBody>
          <a:bodyPr/>
          <a:lstStyle/>
          <a:p>
            <a:r>
              <a:rPr lang="en-US" dirty="0"/>
              <a:t>Getting Ready for ASBMR</a:t>
            </a:r>
          </a:p>
        </p:txBody>
      </p:sp>
    </p:spTree>
    <p:extLst>
      <p:ext uri="{BB962C8B-B14F-4D97-AF65-F5344CB8AC3E}">
        <p14:creationId xmlns:p14="http://schemas.microsoft.com/office/powerpoint/2010/main" val="3082303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22"/>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Read Abstracts</a:t>
            </a:r>
            <a:endParaRPr dirty="0"/>
          </a:p>
        </p:txBody>
      </p:sp>
      <p:sp>
        <p:nvSpPr>
          <p:cNvPr id="3" name="Content Placeholder 3">
            <a:extLst>
              <a:ext uri="{FF2B5EF4-FFF2-40B4-BE49-F238E27FC236}">
                <a16:creationId xmlns:a16="http://schemas.microsoft.com/office/drawing/2014/main" id="{A14A72E5-2398-B2F2-AD2E-75BE4F8D9D7C}"/>
              </a:ext>
            </a:extLst>
          </p:cNvPr>
          <p:cNvSpPr txBox="1">
            <a:spLocks/>
          </p:cNvSpPr>
          <p:nvPr/>
        </p:nvSpPr>
        <p:spPr>
          <a:xfrm>
            <a:off x="288667" y="746156"/>
            <a:ext cx="8713819" cy="3651188"/>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2000" dirty="0"/>
              <a:t>Research the program</a:t>
            </a:r>
          </a:p>
          <a:p>
            <a:pPr lvl="1"/>
            <a:r>
              <a:rPr lang="en-US" sz="1850" dirty="0"/>
              <a:t>Familiarize yourself with the meeting program</a:t>
            </a:r>
          </a:p>
          <a:p>
            <a:pPr lvl="1"/>
            <a:r>
              <a:rPr lang="en-US" sz="1850" dirty="0"/>
              <a:t>Highlight sessions, panels, or keynotes that you want to attend</a:t>
            </a:r>
          </a:p>
          <a:p>
            <a:r>
              <a:rPr lang="en-US" sz="2000" dirty="0"/>
              <a:t>Deepen your knowledge and explore new topics</a:t>
            </a:r>
          </a:p>
          <a:p>
            <a:pPr lvl="1"/>
            <a:r>
              <a:rPr lang="en-US" sz="1700" dirty="0"/>
              <a:t>Attend sessions and visit posters that align with your research and interests</a:t>
            </a:r>
          </a:p>
          <a:p>
            <a:pPr lvl="1"/>
            <a:r>
              <a:rPr lang="en-US" sz="1700" dirty="0"/>
              <a:t>Attend sessions on topics outside your area of expertise </a:t>
            </a:r>
          </a:p>
          <a:p>
            <a:pPr lvl="2"/>
            <a:r>
              <a:rPr lang="en-US" sz="1550" dirty="0"/>
              <a:t>Meet the Professor (MTP sessions) are a great way to do this!  </a:t>
            </a:r>
          </a:p>
          <a:p>
            <a:r>
              <a:rPr lang="en-US" sz="1850" dirty="0"/>
              <a:t>Connect with industry partners</a:t>
            </a:r>
          </a:p>
          <a:p>
            <a:pPr lvl="1"/>
            <a:r>
              <a:rPr lang="en-US" sz="1700" dirty="0"/>
              <a:t>Introduce yourself throughout Discovery Hall </a:t>
            </a:r>
          </a:p>
          <a:p>
            <a:pPr marL="342900" lvl="1" indent="0">
              <a:buNone/>
            </a:pPr>
            <a:endParaRPr lang="en-US" sz="1700" dirty="0"/>
          </a:p>
          <a:p>
            <a:pPr marL="0" indent="0">
              <a:buNone/>
            </a:pPr>
            <a:endParaRPr lang="en-US" sz="1400" dirty="0"/>
          </a:p>
          <a:p>
            <a:endParaRPr lang="en-US" sz="1400" dirty="0"/>
          </a:p>
          <a:p>
            <a:endParaRPr lang="en-US" sz="1400" dirty="0">
              <a:solidFill>
                <a:srgbClr val="FFFFFF"/>
              </a:solidFill>
            </a:endParaRPr>
          </a:p>
          <a:p>
            <a:endParaRPr lang="en-US" dirty="0"/>
          </a:p>
        </p:txBody>
      </p:sp>
      <p:sp>
        <p:nvSpPr>
          <p:cNvPr id="4" name="Rectangle 3">
            <a:extLst>
              <a:ext uri="{FF2B5EF4-FFF2-40B4-BE49-F238E27FC236}">
                <a16:creationId xmlns:a16="http://schemas.microsoft.com/office/drawing/2014/main" id="{77D0A24A-76D9-1240-8864-7822C487AFEC}"/>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23"/>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solidFill>
                  <a:srgbClr val="091724"/>
                </a:solidFill>
              </a:rPr>
              <a:t>Itinerary Builder</a:t>
            </a:r>
            <a:endParaRPr dirty="0">
              <a:solidFill>
                <a:srgbClr val="091724"/>
              </a:solidFill>
            </a:endParaRPr>
          </a:p>
        </p:txBody>
      </p:sp>
      <p:sp>
        <p:nvSpPr>
          <p:cNvPr id="4" name="Content Placeholder 3">
            <a:extLst>
              <a:ext uri="{FF2B5EF4-FFF2-40B4-BE49-F238E27FC236}">
                <a16:creationId xmlns:a16="http://schemas.microsoft.com/office/drawing/2014/main" id="{1AD62111-0740-0AED-FE19-AAD8A639D3B7}"/>
              </a:ext>
            </a:extLst>
          </p:cNvPr>
          <p:cNvSpPr txBox="1">
            <a:spLocks/>
          </p:cNvSpPr>
          <p:nvPr/>
        </p:nvSpPr>
        <p:spPr>
          <a:xfrm>
            <a:off x="288667" y="746156"/>
            <a:ext cx="4120371" cy="3651188"/>
          </a:xfrm>
          <a:prstGeom prst="rect">
            <a:avLst/>
          </a:prstGeom>
        </p:spPr>
        <p:txBody>
          <a:bodyPr vert="horz" lIns="91440" tIns="45720" rIns="91440" bIns="45720" rtlCol="0">
            <a:normAutofit fontScale="92500" lnSpcReduction="10000"/>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2000" dirty="0"/>
              <a:t>Build your itinerary</a:t>
            </a:r>
          </a:p>
          <a:p>
            <a:pPr lvl="1"/>
            <a:r>
              <a:rPr lang="en-US" sz="1850" dirty="0"/>
              <a:t>Search speaker names and keywords</a:t>
            </a:r>
          </a:p>
          <a:p>
            <a:pPr lvl="1"/>
            <a:r>
              <a:rPr lang="en-US" sz="1850" dirty="0"/>
              <a:t>Add sessions, panels, keynotes, and posters you want to attend</a:t>
            </a:r>
          </a:p>
          <a:p>
            <a:pPr lvl="1"/>
            <a:r>
              <a:rPr lang="en-US" sz="1850" dirty="0"/>
              <a:t>Connect with other attendees and colleagues </a:t>
            </a:r>
          </a:p>
          <a:p>
            <a:r>
              <a:rPr lang="en-US" sz="2000" dirty="0"/>
              <a:t>A great place to start</a:t>
            </a:r>
          </a:p>
          <a:p>
            <a:pPr lvl="1"/>
            <a:r>
              <a:rPr lang="en-US" sz="1850" dirty="0"/>
              <a:t>Highlights of the Annual Meeting</a:t>
            </a:r>
          </a:p>
          <a:p>
            <a:pPr lvl="1"/>
            <a:r>
              <a:rPr lang="en-US" sz="1850" dirty="0"/>
              <a:t>Plenary poster session</a:t>
            </a:r>
          </a:p>
          <a:p>
            <a:pPr lvl="1"/>
            <a:r>
              <a:rPr lang="en-US" sz="1850" dirty="0"/>
              <a:t>Networking and social events</a:t>
            </a:r>
          </a:p>
          <a:p>
            <a:pPr lvl="1"/>
            <a:r>
              <a:rPr lang="en-US" sz="1850" dirty="0"/>
              <a:t>Career Development sessions</a:t>
            </a:r>
          </a:p>
          <a:p>
            <a:pPr marL="0" indent="0">
              <a:buNone/>
            </a:pPr>
            <a:endParaRPr lang="en-US" sz="1400" dirty="0"/>
          </a:p>
          <a:p>
            <a:endParaRPr lang="en-US" sz="1400" dirty="0"/>
          </a:p>
          <a:p>
            <a:endParaRPr lang="en-US" sz="1400" dirty="0">
              <a:solidFill>
                <a:srgbClr val="FFFFFF"/>
              </a:solidFill>
            </a:endParaRPr>
          </a:p>
          <a:p>
            <a:endParaRPr lang="en-US" dirty="0"/>
          </a:p>
        </p:txBody>
      </p:sp>
      <p:pic>
        <p:nvPicPr>
          <p:cNvPr id="16" name="Picture 15" descr="A blue circle with black background">
            <a:extLst>
              <a:ext uri="{FF2B5EF4-FFF2-40B4-BE49-F238E27FC236}">
                <a16:creationId xmlns:a16="http://schemas.microsoft.com/office/drawing/2014/main" id="{0B6D7200-061E-C552-E24B-F4E680F402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1937" y="1768332"/>
            <a:ext cx="3076073" cy="2945680"/>
          </a:xfrm>
          <a:prstGeom prst="rect">
            <a:avLst/>
          </a:prstGeom>
        </p:spPr>
      </p:pic>
      <p:pic>
        <p:nvPicPr>
          <p:cNvPr id="20" name="Picture 19" descr="The image features a QR code with a black and white checkerboard pattern.&#10;&#10;AI-generated content may be incorrect.">
            <a:extLst>
              <a:ext uri="{FF2B5EF4-FFF2-40B4-BE49-F238E27FC236}">
                <a16:creationId xmlns:a16="http://schemas.microsoft.com/office/drawing/2014/main" id="{89BF361A-493C-8BA8-EF10-2D5994AEAC3E}"/>
              </a:ext>
            </a:extLst>
          </p:cNvPr>
          <p:cNvPicPr>
            <a:picLocks noChangeAspect="1"/>
          </p:cNvPicPr>
          <p:nvPr/>
        </p:nvPicPr>
        <p:blipFill>
          <a:blip r:embed="rId4"/>
          <a:stretch>
            <a:fillRect/>
          </a:stretch>
        </p:blipFill>
        <p:spPr>
          <a:xfrm>
            <a:off x="6644355" y="2271648"/>
            <a:ext cx="2015457" cy="1950923"/>
          </a:xfrm>
          <a:prstGeom prst="rect">
            <a:avLst/>
          </a:prstGeom>
        </p:spPr>
      </p:pic>
      <p:sp>
        <p:nvSpPr>
          <p:cNvPr id="22" name="Google Shape;364;p23">
            <a:extLst>
              <a:ext uri="{FF2B5EF4-FFF2-40B4-BE49-F238E27FC236}">
                <a16:creationId xmlns:a16="http://schemas.microsoft.com/office/drawing/2014/main" id="{2935B5E5-F92D-6E4F-7B3A-39E8244DD7C6}"/>
              </a:ext>
            </a:extLst>
          </p:cNvPr>
          <p:cNvSpPr txBox="1"/>
          <p:nvPr/>
        </p:nvSpPr>
        <p:spPr>
          <a:xfrm>
            <a:off x="6313072" y="980018"/>
            <a:ext cx="2784131" cy="80018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b="1" dirty="0">
                <a:solidFill>
                  <a:schemeClr val="accent4"/>
                </a:solidFill>
                <a:latin typeface="Caveat"/>
                <a:ea typeface="Caveat"/>
                <a:cs typeface="Caveat"/>
                <a:sym typeface="Caveat"/>
              </a:rPr>
              <a:t>Access the </a:t>
            </a:r>
          </a:p>
          <a:p>
            <a:pPr marL="0" lvl="0" indent="0" algn="ctr" rtl="0">
              <a:spcBef>
                <a:spcPts val="0"/>
              </a:spcBef>
              <a:spcAft>
                <a:spcPts val="0"/>
              </a:spcAft>
              <a:buNone/>
            </a:pPr>
            <a:r>
              <a:rPr lang="en" sz="2000" b="1" dirty="0">
                <a:solidFill>
                  <a:schemeClr val="accent4"/>
                </a:solidFill>
                <a:latin typeface="Caveat"/>
                <a:ea typeface="Caveat"/>
                <a:cs typeface="Caveat"/>
                <a:sym typeface="Caveat"/>
              </a:rPr>
              <a:t>Itinerary Builder</a:t>
            </a:r>
            <a:endParaRPr sz="2000" b="1" dirty="0">
              <a:solidFill>
                <a:schemeClr val="accent4"/>
              </a:solidFill>
              <a:latin typeface="Caveat"/>
              <a:ea typeface="Caveat"/>
              <a:cs typeface="Caveat"/>
              <a:sym typeface="Caveat"/>
            </a:endParaRPr>
          </a:p>
        </p:txBody>
      </p:sp>
      <p:sp>
        <p:nvSpPr>
          <p:cNvPr id="3" name="Rectangle 2">
            <a:extLst>
              <a:ext uri="{FF2B5EF4-FFF2-40B4-BE49-F238E27FC236}">
                <a16:creationId xmlns:a16="http://schemas.microsoft.com/office/drawing/2014/main" id="{0B614FCE-105B-7BE5-D733-389AF610570F}"/>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pic>
        <p:nvPicPr>
          <p:cNvPr id="377" name="Google Shape;377;p25"/>
          <p:cNvPicPr preferRelativeResize="0"/>
          <p:nvPr/>
        </p:nvPicPr>
        <p:blipFill>
          <a:blip r:embed="rId3">
            <a:alphaModFix amt="17000"/>
          </a:blip>
          <a:stretch>
            <a:fillRect/>
          </a:stretch>
        </p:blipFill>
        <p:spPr>
          <a:xfrm>
            <a:off x="5528974" y="2319767"/>
            <a:ext cx="3615026" cy="2410025"/>
          </a:xfrm>
          <a:prstGeom prst="rect">
            <a:avLst/>
          </a:prstGeom>
          <a:noFill/>
          <a:ln>
            <a:noFill/>
          </a:ln>
        </p:spPr>
      </p:pic>
      <p:sp>
        <p:nvSpPr>
          <p:cNvPr id="378" name="Google Shape;378;p25"/>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“Pre-Networking”: Social Media</a:t>
            </a:r>
            <a:endParaRPr dirty="0"/>
          </a:p>
        </p:txBody>
      </p:sp>
      <p:pic>
        <p:nvPicPr>
          <p:cNvPr id="2" name="Picture 2" descr="Bluesky change de logo et devient accessible à tous">
            <a:extLst>
              <a:ext uri="{FF2B5EF4-FFF2-40B4-BE49-F238E27FC236}">
                <a16:creationId xmlns:a16="http://schemas.microsoft.com/office/drawing/2014/main" id="{43560257-E73A-C40D-A83B-0F6064A0A787}"/>
              </a:ext>
            </a:extLst>
          </p:cNvPr>
          <p:cNvPicPr>
            <a:picLocks noChangeAspect="1" noChangeArrowheads="1"/>
          </p:cNvPicPr>
          <p:nvPr/>
        </p:nvPicPr>
        <p:blipFill rotWithShape="1">
          <a:blip r:embed="rId4">
            <a:clrChange>
              <a:clrFrom>
                <a:srgbClr val="FFFFFF"/>
              </a:clrFrom>
              <a:clrTo>
                <a:srgbClr val="FFFFFF">
                  <a:alpha val="0"/>
                </a:srgbClr>
              </a:clrTo>
            </a:clrChange>
            <a:alphaModFix amt="35000"/>
            <a:extLst>
              <a:ext uri="{28A0092B-C50C-407E-A947-70E740481C1C}">
                <a14:useLocalDpi xmlns:a14="http://schemas.microsoft.com/office/drawing/2010/main" val="0"/>
              </a:ext>
            </a:extLst>
          </a:blip>
          <a:srcRect l="17671" t="9962" r="19072" b="11895"/>
          <a:stretch/>
        </p:blipFill>
        <p:spPr bwMode="auto">
          <a:xfrm>
            <a:off x="7585789" y="1410049"/>
            <a:ext cx="1178213" cy="109262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FACC2E9-28EB-016D-9572-AAC92C905455}"/>
              </a:ext>
            </a:extLst>
          </p:cNvPr>
          <p:cNvSpPr/>
          <p:nvPr/>
        </p:nvSpPr>
        <p:spPr>
          <a:xfrm>
            <a:off x="3238214" y="4763923"/>
            <a:ext cx="4413870" cy="317118"/>
          </a:xfrm>
          <a:prstGeom prst="rect">
            <a:avLst/>
          </a:prstGeom>
          <a:solidFill>
            <a:srgbClr val="0917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3">
            <a:extLst>
              <a:ext uri="{FF2B5EF4-FFF2-40B4-BE49-F238E27FC236}">
                <a16:creationId xmlns:a16="http://schemas.microsoft.com/office/drawing/2014/main" id="{C222AEB8-CDA5-402C-5D91-E5A4FCBA288A}"/>
              </a:ext>
            </a:extLst>
          </p:cNvPr>
          <p:cNvSpPr txBox="1">
            <a:spLocks/>
          </p:cNvSpPr>
          <p:nvPr/>
        </p:nvSpPr>
        <p:spPr>
          <a:xfrm>
            <a:off x="288667" y="746156"/>
            <a:ext cx="8713819" cy="3651188"/>
          </a:xfrm>
          <a:prstGeom prst="rect">
            <a:avLst/>
          </a:prstGeom>
        </p:spPr>
        <p:txBody>
          <a:bodyPr vert="horz" lIns="91440" tIns="45720" rIns="91440" bIns="45720" rtlCol="0">
            <a:normAutofit fontScale="77500" lnSpcReduction="20000"/>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2000" dirty="0"/>
              <a:t>Skip the business cards</a:t>
            </a:r>
          </a:p>
          <a:p>
            <a:pPr lvl="1"/>
            <a:r>
              <a:rPr lang="en-US" sz="1850" dirty="0"/>
              <a:t>Are your ResearchGate and LinkedIn up to date?</a:t>
            </a:r>
          </a:p>
          <a:p>
            <a:pPr lvl="1"/>
            <a:r>
              <a:rPr lang="en-US" sz="1850" dirty="0"/>
              <a:t>Be active on Twitter/X and BlueSky</a:t>
            </a:r>
          </a:p>
          <a:p>
            <a:pPr lvl="2"/>
            <a:r>
              <a:rPr lang="en-US" sz="1700" dirty="0"/>
              <a:t>@ASBMR</a:t>
            </a:r>
          </a:p>
          <a:p>
            <a:pPr lvl="2"/>
            <a:r>
              <a:rPr lang="en-US" sz="1700" dirty="0"/>
              <a:t>#ASBMR2026</a:t>
            </a:r>
          </a:p>
          <a:p>
            <a:r>
              <a:rPr lang="en-US" sz="2000" dirty="0"/>
              <a:t>Reach out now</a:t>
            </a:r>
          </a:p>
          <a:p>
            <a:pPr lvl="1"/>
            <a:r>
              <a:rPr lang="en-US" sz="1850" dirty="0"/>
              <a:t>Email or DM PIs and peers you’d like to meet in Boston</a:t>
            </a:r>
          </a:p>
          <a:p>
            <a:pPr lvl="2"/>
            <a:r>
              <a:rPr lang="en-US" sz="1700" dirty="0"/>
              <a:t>ASBMR’s </a:t>
            </a:r>
            <a:r>
              <a:rPr lang="en-US" sz="1700" i="1" dirty="0">
                <a:hlinkClick r:id="rId5"/>
              </a:rPr>
              <a:t>The Exchange</a:t>
            </a:r>
            <a:endParaRPr lang="en-US" sz="1700" i="1" dirty="0"/>
          </a:p>
          <a:p>
            <a:pPr lvl="2"/>
            <a:r>
              <a:rPr lang="en-US" sz="1700" dirty="0"/>
              <a:t>Mobile app DMs</a:t>
            </a:r>
          </a:p>
          <a:p>
            <a:pPr lvl="1"/>
            <a:r>
              <a:rPr lang="en-US" sz="1850" dirty="0"/>
              <a:t>Suggest 5-minute meetings</a:t>
            </a:r>
          </a:p>
          <a:p>
            <a:pPr lvl="2"/>
            <a:r>
              <a:rPr lang="en-US" sz="1700" dirty="0"/>
              <a:t>Discovery Hall</a:t>
            </a:r>
          </a:p>
          <a:p>
            <a:pPr lvl="2"/>
            <a:r>
              <a:rPr lang="en-US" sz="1700" dirty="0"/>
              <a:t>Grab a coffee between sessions </a:t>
            </a:r>
          </a:p>
          <a:p>
            <a:pPr lvl="1"/>
            <a:r>
              <a:rPr lang="en-US" sz="1850" dirty="0"/>
              <a:t>Subject lines: “Introduction and coffee at ASBMR?” or “5 minutes to meet at ASBMR?”</a:t>
            </a:r>
          </a:p>
          <a:p>
            <a:pPr lvl="2"/>
            <a:r>
              <a:rPr lang="en-US" sz="1700" dirty="0"/>
              <a:t>Brief introduction</a:t>
            </a:r>
          </a:p>
          <a:p>
            <a:pPr lvl="2"/>
            <a:r>
              <a:rPr lang="en-US" sz="1700" dirty="0"/>
              <a:t>What you’d like to discuss (hint: something about their abstract!)</a:t>
            </a:r>
          </a:p>
          <a:p>
            <a:r>
              <a:rPr lang="en-US" sz="1850" dirty="0"/>
              <a:t>Less is more</a:t>
            </a:r>
          </a:p>
          <a:p>
            <a:pPr lvl="1"/>
            <a:r>
              <a:rPr lang="en-US" sz="1700" dirty="0"/>
              <a:t>Don’t overbook yourself! Be strategic with who you’d like to meet and about what</a:t>
            </a:r>
          </a:p>
          <a:p>
            <a:pPr marL="342900" lvl="1" indent="0">
              <a:buNone/>
            </a:pPr>
            <a:endParaRPr lang="en-US" sz="1700" dirty="0"/>
          </a:p>
          <a:p>
            <a:pPr marL="0" indent="0">
              <a:buNone/>
            </a:pPr>
            <a:endParaRPr lang="en-US" sz="1400" dirty="0"/>
          </a:p>
          <a:p>
            <a:endParaRPr lang="en-US" sz="1400" dirty="0"/>
          </a:p>
          <a:p>
            <a:endParaRPr lang="en-US" sz="1400" dirty="0">
              <a:solidFill>
                <a:srgbClr val="FFFFFF"/>
              </a:solidFill>
            </a:endParaRP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6" name="Google Shape;386;p2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Pack Your Bags</a:t>
            </a:r>
            <a:endParaRPr dirty="0"/>
          </a:p>
        </p:txBody>
      </p:sp>
      <p:sp>
        <p:nvSpPr>
          <p:cNvPr id="3" name="Content Placeholder 3">
            <a:extLst>
              <a:ext uri="{FF2B5EF4-FFF2-40B4-BE49-F238E27FC236}">
                <a16:creationId xmlns:a16="http://schemas.microsoft.com/office/drawing/2014/main" id="{F00C9726-8181-532C-65F4-5E534E3CB500}"/>
              </a:ext>
            </a:extLst>
          </p:cNvPr>
          <p:cNvSpPr txBox="1">
            <a:spLocks/>
          </p:cNvSpPr>
          <p:nvPr/>
        </p:nvSpPr>
        <p:spPr>
          <a:xfrm>
            <a:off x="288667" y="811924"/>
            <a:ext cx="4496167" cy="3585420"/>
          </a:xfrm>
          <a:prstGeom prst="rect">
            <a:avLst/>
          </a:prstGeom>
        </p:spPr>
        <p:txBody>
          <a:bodyPr vert="horz" lIns="91440" tIns="45720" rIns="91440" bIns="45720" rtlCol="0">
            <a:normAutofit fontScale="92500" lnSpcReduction="20000"/>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1600" dirty="0"/>
              <a:t>Plan what to wear for each day of the conference </a:t>
            </a:r>
          </a:p>
          <a:p>
            <a:pPr lvl="1"/>
            <a:r>
              <a:rPr lang="en-US" sz="1600" dirty="0"/>
              <a:t>Saves time in the morning</a:t>
            </a:r>
          </a:p>
          <a:p>
            <a:pPr lvl="1"/>
            <a:r>
              <a:rPr lang="en-US" sz="1600" dirty="0"/>
              <a:t>Bring a jacket</a:t>
            </a:r>
          </a:p>
          <a:p>
            <a:pPr lvl="1"/>
            <a:r>
              <a:rPr lang="en-US" sz="1600" dirty="0"/>
              <a:t>Don’t forget earbuds or headphones</a:t>
            </a:r>
          </a:p>
          <a:p>
            <a:pPr lvl="1"/>
            <a:r>
              <a:rPr lang="en-US" sz="1600" dirty="0"/>
              <a:t>White Sneakers</a:t>
            </a:r>
          </a:p>
          <a:p>
            <a:r>
              <a:rPr lang="en-US" sz="1600" dirty="0"/>
              <a:t>Build your “conference kit”</a:t>
            </a:r>
          </a:p>
          <a:p>
            <a:pPr lvl="1"/>
            <a:r>
              <a:rPr lang="en-US" sz="1600" dirty="0"/>
              <a:t>Band-Aids, ibuprofen, etc. </a:t>
            </a:r>
          </a:p>
          <a:p>
            <a:pPr lvl="1"/>
            <a:r>
              <a:rPr lang="en-US" sz="1600" dirty="0"/>
              <a:t>Portable chargers </a:t>
            </a:r>
          </a:p>
          <a:p>
            <a:r>
              <a:rPr lang="en-US" sz="1600" dirty="0"/>
              <a:t>Backpack, briefcase, or tote bag</a:t>
            </a:r>
          </a:p>
          <a:p>
            <a:pPr lvl="1"/>
            <a:r>
              <a:rPr lang="en-US" sz="1600" dirty="0"/>
              <a:t>Extra pens, notebook</a:t>
            </a:r>
          </a:p>
          <a:p>
            <a:pPr lvl="1"/>
            <a:r>
              <a:rPr lang="en-US" sz="1600" dirty="0"/>
              <a:t>Water bottle and snacks</a:t>
            </a:r>
          </a:p>
          <a:p>
            <a:r>
              <a:rPr lang="en-US" sz="1750" dirty="0"/>
              <a:t>Downtime</a:t>
            </a:r>
          </a:p>
          <a:p>
            <a:pPr lvl="1"/>
            <a:r>
              <a:rPr lang="en-US" sz="1600" dirty="0"/>
              <a:t>Exercise and casual clothing</a:t>
            </a:r>
          </a:p>
          <a:p>
            <a:pPr lvl="1"/>
            <a:r>
              <a:rPr lang="en-US" sz="1600" dirty="0"/>
              <a:t>Book or e-reader, gaming device, tablet, etc.</a:t>
            </a:r>
            <a:endParaRPr lang="en-US" sz="1400" dirty="0"/>
          </a:p>
          <a:p>
            <a:endParaRPr lang="en-US" sz="1400" dirty="0"/>
          </a:p>
          <a:p>
            <a:endParaRPr lang="en-US" sz="1400" dirty="0">
              <a:solidFill>
                <a:srgbClr val="FFFFFF"/>
              </a:solidFill>
            </a:endParaRPr>
          </a:p>
          <a:p>
            <a:endParaRPr lang="en-US" dirty="0"/>
          </a:p>
        </p:txBody>
      </p:sp>
      <p:sp>
        <p:nvSpPr>
          <p:cNvPr id="5" name="Content Placeholder 3">
            <a:extLst>
              <a:ext uri="{FF2B5EF4-FFF2-40B4-BE49-F238E27FC236}">
                <a16:creationId xmlns:a16="http://schemas.microsoft.com/office/drawing/2014/main" id="{E2AD6780-DE31-E79A-5DD2-02218F6F0AEF}"/>
              </a:ext>
            </a:extLst>
          </p:cNvPr>
          <p:cNvSpPr txBox="1">
            <a:spLocks/>
          </p:cNvSpPr>
          <p:nvPr/>
        </p:nvSpPr>
        <p:spPr>
          <a:xfrm>
            <a:off x="4950372" y="730312"/>
            <a:ext cx="4117795" cy="3651188"/>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1600" dirty="0"/>
              <a:t>Common Attire</a:t>
            </a:r>
          </a:p>
          <a:p>
            <a:pPr lvl="1"/>
            <a:r>
              <a:rPr lang="en-US" sz="1250" dirty="0"/>
              <a:t>Business casual (day-to-day)</a:t>
            </a:r>
          </a:p>
          <a:p>
            <a:pPr lvl="1"/>
            <a:r>
              <a:rPr lang="en-US" sz="1250" dirty="0"/>
              <a:t>Smart casual (presenting)</a:t>
            </a:r>
          </a:p>
          <a:p>
            <a:pPr lvl="1"/>
            <a:endParaRPr lang="en-US" sz="1250" dirty="0"/>
          </a:p>
          <a:p>
            <a:endParaRPr lang="en-US" sz="1400" dirty="0"/>
          </a:p>
          <a:p>
            <a:endParaRPr lang="en-US" sz="1400" dirty="0">
              <a:solidFill>
                <a:srgbClr val="FFFFFF"/>
              </a:solidFill>
            </a:endParaRPr>
          </a:p>
          <a:p>
            <a:endParaRPr lang="en-US" dirty="0"/>
          </a:p>
        </p:txBody>
      </p:sp>
      <p:pic>
        <p:nvPicPr>
          <p:cNvPr id="6" name="Picture 5" descr="What's the Difference Between Business Casual and Smart Casual? A Handy  Guide on How to Dress. (Infographic) | Entrepreneur">
            <a:extLst>
              <a:ext uri="{FF2B5EF4-FFF2-40B4-BE49-F238E27FC236}">
                <a16:creationId xmlns:a16="http://schemas.microsoft.com/office/drawing/2014/main" id="{0C161C2F-C700-EC4E-8EB0-E56C643F7080}"/>
              </a:ext>
            </a:extLst>
          </p:cNvPr>
          <p:cNvPicPr>
            <a:picLocks noChangeAspect="1"/>
          </p:cNvPicPr>
          <p:nvPr/>
        </p:nvPicPr>
        <p:blipFill>
          <a:blip r:embed="rId3"/>
          <a:srcRect t="24860" b="48052"/>
          <a:stretch>
            <a:fillRect/>
          </a:stretch>
        </p:blipFill>
        <p:spPr>
          <a:xfrm>
            <a:off x="5335235" y="1560851"/>
            <a:ext cx="3461924" cy="3045276"/>
          </a:xfrm>
          <a:prstGeom prst="rect">
            <a:avLst/>
          </a:prstGeom>
        </p:spPr>
      </p:pic>
      <p:sp>
        <p:nvSpPr>
          <p:cNvPr id="7" name="Rectangle 6">
            <a:extLst>
              <a:ext uri="{FF2B5EF4-FFF2-40B4-BE49-F238E27FC236}">
                <a16:creationId xmlns:a16="http://schemas.microsoft.com/office/drawing/2014/main" id="{4F3C9C58-8F98-60A0-66ED-E35588894557}"/>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60D3DB-232F-03C8-34EA-F5BB65D2FFEC}"/>
              </a:ext>
            </a:extLst>
          </p:cNvPr>
          <p:cNvSpPr>
            <a:spLocks noGrp="1"/>
          </p:cNvSpPr>
          <p:nvPr>
            <p:ph type="title"/>
          </p:nvPr>
        </p:nvSpPr>
        <p:spPr/>
        <p:txBody>
          <a:bodyPr/>
          <a:lstStyle/>
          <a:p>
            <a:r>
              <a:rPr lang="en-US" dirty="0"/>
              <a:t>Know Your Location</a:t>
            </a:r>
          </a:p>
        </p:txBody>
      </p:sp>
    </p:spTree>
    <p:extLst>
      <p:ext uri="{BB962C8B-B14F-4D97-AF65-F5344CB8AC3E}">
        <p14:creationId xmlns:p14="http://schemas.microsoft.com/office/powerpoint/2010/main" val="378455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10" name="Picture 9" descr="The image shows a serene waterfront view with a city skyline, featuring a clear blue sky and various watercraft on the lake.&#10;&#10;AI-generated content may be incorrect.">
            <a:extLst>
              <a:ext uri="{FF2B5EF4-FFF2-40B4-BE49-F238E27FC236}">
                <a16:creationId xmlns:a16="http://schemas.microsoft.com/office/drawing/2014/main" id="{0434108A-C785-75C1-4168-C45F02A37411}"/>
              </a:ext>
            </a:extLst>
          </p:cNvPr>
          <p:cNvPicPr>
            <a:picLocks noChangeAspect="1"/>
          </p:cNvPicPr>
          <p:nvPr/>
        </p:nvPicPr>
        <p:blipFill>
          <a:blip r:embed="rId3">
            <a:extLst>
              <a:ext uri="{28A0092B-C50C-407E-A947-70E740481C1C}">
                <a14:useLocalDpi xmlns:a14="http://schemas.microsoft.com/office/drawing/2010/main" val="0"/>
              </a:ext>
            </a:extLst>
          </a:blip>
          <a:srcRect l="2221" t="22816" r="3734" b="5630"/>
          <a:stretch>
            <a:fillRect/>
          </a:stretch>
        </p:blipFill>
        <p:spPr>
          <a:xfrm>
            <a:off x="-1" y="-1"/>
            <a:ext cx="9144001" cy="4702887"/>
          </a:xfrm>
          <a:prstGeom prst="rect">
            <a:avLst/>
          </a:prstGeom>
        </p:spPr>
      </p:pic>
      <p:sp>
        <p:nvSpPr>
          <p:cNvPr id="399" name="Google Shape;399;p28"/>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Know your Location</a:t>
            </a:r>
          </a:p>
        </p:txBody>
      </p:sp>
      <p:sp>
        <p:nvSpPr>
          <p:cNvPr id="400" name="Google Shape;400;p28"/>
          <p:cNvSpPr txBox="1">
            <a:spLocks noGrp="1"/>
          </p:cNvSpPr>
          <p:nvPr>
            <p:ph idx="1"/>
          </p:nvPr>
        </p:nvSpPr>
        <p:spPr>
          <a:xfrm>
            <a:off x="288668" y="5626500"/>
            <a:ext cx="8485218" cy="3651188"/>
          </a:xfrm>
          <a:prstGeom prst="rect">
            <a:avLst/>
          </a:prstGeom>
        </p:spPr>
        <p:txBody>
          <a:bodyPr spcFirstLastPara="1" wrap="square" lIns="91425" tIns="91425" rIns="91425" bIns="91425" anchor="t" anchorCtr="0">
            <a:normAutofit/>
          </a:bodyPr>
          <a:lstStyle/>
          <a:p>
            <a:pPr marL="914400" lvl="1" indent="-304800" algn="l" rtl="0">
              <a:lnSpc>
                <a:spcPct val="100000"/>
              </a:lnSpc>
              <a:spcBef>
                <a:spcPts val="0"/>
              </a:spcBef>
              <a:spcAft>
                <a:spcPts val="0"/>
              </a:spcAft>
              <a:buSzPts val="1200"/>
              <a:buChar char="○"/>
            </a:pPr>
            <a:endParaRPr lang="en-US" sz="1200" dirty="0"/>
          </a:p>
          <a:p>
            <a:pPr marL="914400" lvl="1" indent="-304800" algn="l" rtl="0">
              <a:lnSpc>
                <a:spcPct val="100000"/>
              </a:lnSpc>
              <a:spcBef>
                <a:spcPts val="0"/>
              </a:spcBef>
              <a:spcAft>
                <a:spcPts val="0"/>
              </a:spcAft>
              <a:buSzPts val="1200"/>
              <a:buChar char="○"/>
            </a:pPr>
            <a:endParaRPr lang="en-US" sz="1200" dirty="0">
              <a:highlight>
                <a:srgbClr val="FFFF00"/>
              </a:highlight>
            </a:endParaRPr>
          </a:p>
        </p:txBody>
      </p:sp>
      <p:sp>
        <p:nvSpPr>
          <p:cNvPr id="5" name="Content Placeholder 3">
            <a:extLst>
              <a:ext uri="{FF2B5EF4-FFF2-40B4-BE49-F238E27FC236}">
                <a16:creationId xmlns:a16="http://schemas.microsoft.com/office/drawing/2014/main" id="{B6A0FA0A-18D6-1381-0D66-58490CC074E1}"/>
              </a:ext>
            </a:extLst>
          </p:cNvPr>
          <p:cNvSpPr txBox="1">
            <a:spLocks/>
          </p:cNvSpPr>
          <p:nvPr/>
        </p:nvSpPr>
        <p:spPr>
          <a:xfrm>
            <a:off x="288667" y="746157"/>
            <a:ext cx="8713819" cy="3895693"/>
          </a:xfrm>
          <a:prstGeom prst="rect">
            <a:avLst/>
          </a:prstGeom>
        </p:spPr>
        <p:txBody>
          <a:bodyPr vert="horz" lIns="91440" tIns="45720" rIns="91440" bIns="45720" rtlCol="0">
            <a:normAutofit lnSpcReduction="10000"/>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dirty="0"/>
              <a:t>Fuel up</a:t>
            </a:r>
          </a:p>
          <a:p>
            <a:pPr lvl="1"/>
            <a:r>
              <a:rPr lang="en-US" sz="1200" dirty="0"/>
              <a:t>Coffee </a:t>
            </a:r>
          </a:p>
          <a:p>
            <a:pPr lvl="1"/>
            <a:r>
              <a:rPr lang="en-US" sz="1200" dirty="0"/>
              <a:t>Breakfast and </a:t>
            </a:r>
            <a:r>
              <a:rPr lang="en-US" sz="1200" dirty="0">
                <a:hlinkClick r:id="rId4"/>
              </a:rPr>
              <a:t>late-night food</a:t>
            </a:r>
            <a:endParaRPr lang="en-US" sz="1200" dirty="0"/>
          </a:p>
          <a:p>
            <a:pPr lvl="1"/>
            <a:r>
              <a:rPr lang="en-US" sz="1200" dirty="0"/>
              <a:t>Pick up some snacks</a:t>
            </a:r>
          </a:p>
          <a:p>
            <a:pPr lvl="1"/>
            <a:r>
              <a:rPr lang="en-US" sz="1200" dirty="0"/>
              <a:t>Generate a list of places </a:t>
            </a:r>
            <a:r>
              <a:rPr lang="en-US" sz="1200" dirty="0">
                <a:hlinkClick r:id="rId5"/>
              </a:rPr>
              <a:t>walking distance </a:t>
            </a:r>
            <a:r>
              <a:rPr lang="en-US" sz="1200" dirty="0"/>
              <a:t>from the convention center </a:t>
            </a:r>
          </a:p>
          <a:p>
            <a:r>
              <a:rPr lang="en-US" dirty="0"/>
              <a:t>Be aware of your surroundings </a:t>
            </a:r>
          </a:p>
          <a:p>
            <a:pPr lvl="1"/>
            <a:r>
              <a:rPr lang="en-US" sz="1200" dirty="0"/>
              <a:t>Weather forecast: low 80s F, partly cloudy</a:t>
            </a:r>
          </a:p>
          <a:p>
            <a:pPr lvl="1"/>
            <a:r>
              <a:rPr lang="en-US" sz="1200" dirty="0"/>
              <a:t>Don’t wear your ASBMR badge outside of the convention center</a:t>
            </a:r>
          </a:p>
          <a:p>
            <a:pPr lvl="1"/>
            <a:r>
              <a:rPr lang="en-US" sz="1200" dirty="0"/>
              <a:t>Walk or use the </a:t>
            </a:r>
            <a:r>
              <a:rPr lang="en-US" sz="1200" dirty="0">
                <a:hlinkClick r:id="rId6"/>
              </a:rPr>
              <a:t>MBTA subway and bus systems</a:t>
            </a:r>
            <a:endParaRPr lang="en-US" sz="1200" dirty="0"/>
          </a:p>
          <a:p>
            <a:pPr lvl="2"/>
            <a:r>
              <a:rPr lang="en-US" dirty="0"/>
              <a:t>Get a </a:t>
            </a:r>
            <a:r>
              <a:rPr lang="en-US" dirty="0" err="1">
                <a:hlinkClick r:id="rId7"/>
              </a:rPr>
              <a:t>CharlieCard</a:t>
            </a:r>
            <a:r>
              <a:rPr lang="en-US" dirty="0"/>
              <a:t> or use contactless payment (debit/credit card, phone, or watch with a mobile wallet) for public transportation</a:t>
            </a:r>
          </a:p>
          <a:p>
            <a:r>
              <a:rPr lang="en-US" sz="1600" dirty="0"/>
              <a:t>Explore and recharge</a:t>
            </a:r>
          </a:p>
          <a:p>
            <a:pPr lvl="1"/>
            <a:r>
              <a:rPr lang="en-US" sz="1200" dirty="0"/>
              <a:t>Newbury Street (0.1 mi/0.16 km, 1-minute walk)</a:t>
            </a:r>
          </a:p>
          <a:p>
            <a:pPr lvl="1"/>
            <a:r>
              <a:rPr lang="en-US" sz="1200" dirty="0"/>
              <a:t>Prudential Center (0.1 miles/0.16 km, 2-minute walk)</a:t>
            </a:r>
          </a:p>
          <a:p>
            <a:pPr lvl="1"/>
            <a:r>
              <a:rPr lang="en-US" sz="1200" dirty="0"/>
              <a:t>Boston Public Garden (0.8 miles/1.3 km, 15-minute walk)</a:t>
            </a:r>
          </a:p>
          <a:p>
            <a:pPr lvl="1"/>
            <a:r>
              <a:rPr lang="en-US" sz="1200" dirty="0"/>
              <a:t>Museum of Fine Arts (0.8 miles/1.3 km, 15-minute walk)</a:t>
            </a:r>
          </a:p>
          <a:p>
            <a:pPr lvl="1"/>
            <a:r>
              <a:rPr lang="en-US" sz="1200" dirty="0"/>
              <a:t>Flight Club Boston (1 mile/1.6 km, 20-minute walk)</a:t>
            </a:r>
          </a:p>
          <a:p>
            <a:endParaRPr lang="en-US" sz="1200" dirty="0"/>
          </a:p>
          <a:p>
            <a:endParaRPr lang="en-US" sz="1400" dirty="0">
              <a:solidFill>
                <a:srgbClr val="FFFFFF"/>
              </a:solidFill>
            </a:endParaRPr>
          </a:p>
          <a:p>
            <a:endParaRPr lang="en-US" dirty="0"/>
          </a:p>
        </p:txBody>
      </p:sp>
      <p:pic>
        <p:nvPicPr>
          <p:cNvPr id="12" name="Picture 11" descr="2026&#10;&#10;AI-generated content may be incorrect.">
            <a:extLst>
              <a:ext uri="{FF2B5EF4-FFF2-40B4-BE49-F238E27FC236}">
                <a16:creationId xmlns:a16="http://schemas.microsoft.com/office/drawing/2014/main" id="{E98A310D-8AE8-884A-1354-CD10672239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06718" y="4416795"/>
            <a:ext cx="712015" cy="712015"/>
          </a:xfrm>
          <a:prstGeom prst="rect">
            <a:avLst/>
          </a:prstGeom>
        </p:spPr>
      </p:pic>
      <p:pic>
        <p:nvPicPr>
          <p:cNvPr id="18" name="Picture 17" descr="The logo of the American Society for Bone and Mineral Research.&#10;&#10;AI-generated content may be incorrect.">
            <a:extLst>
              <a:ext uri="{FF2B5EF4-FFF2-40B4-BE49-F238E27FC236}">
                <a16:creationId xmlns:a16="http://schemas.microsoft.com/office/drawing/2014/main" id="{5F45E1BF-CA97-FDDC-4F01-415FF26382C5}"/>
              </a:ext>
            </a:extLst>
          </p:cNvPr>
          <p:cNvPicPr>
            <a:picLocks noChangeAspect="1"/>
          </p:cNvPicPr>
          <p:nvPr/>
        </p:nvPicPr>
        <p:blipFill>
          <a:blip r:embed="rId9">
            <a:extLst>
              <a:ext uri="{28A0092B-C50C-407E-A947-70E740481C1C}">
                <a14:useLocalDpi xmlns:a14="http://schemas.microsoft.com/office/drawing/2010/main" val="0"/>
              </a:ext>
            </a:extLst>
          </a:blip>
          <a:srcRect b="25793"/>
          <a:stretch>
            <a:fillRect/>
          </a:stretch>
        </p:blipFill>
        <p:spPr>
          <a:xfrm>
            <a:off x="7835121" y="183678"/>
            <a:ext cx="938765" cy="440406"/>
          </a:xfrm>
          <a:prstGeom prst="rect">
            <a:avLst/>
          </a:prstGeom>
        </p:spPr>
      </p:pic>
      <p:sp>
        <p:nvSpPr>
          <p:cNvPr id="4" name="Rectangle 3">
            <a:extLst>
              <a:ext uri="{FF2B5EF4-FFF2-40B4-BE49-F238E27FC236}">
                <a16:creationId xmlns:a16="http://schemas.microsoft.com/office/drawing/2014/main" id="{A0CDC33D-6BCA-3F95-5970-189073B84E26}"/>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6">
          <a:extLst>
            <a:ext uri="{FF2B5EF4-FFF2-40B4-BE49-F238E27FC236}">
              <a16:creationId xmlns:a16="http://schemas.microsoft.com/office/drawing/2014/main" id="{3261F511-B503-3714-E719-C0FFCFCF2EAA}"/>
            </a:ext>
          </a:extLst>
        </p:cNvPr>
        <p:cNvGrpSpPr/>
        <p:nvPr/>
      </p:nvGrpSpPr>
      <p:grpSpPr>
        <a:xfrm>
          <a:off x="0" y="0"/>
          <a:ext cx="0" cy="0"/>
          <a:chOff x="0" y="0"/>
          <a:chExt cx="0" cy="0"/>
        </a:xfrm>
      </p:grpSpPr>
      <p:sp>
        <p:nvSpPr>
          <p:cNvPr id="347" name="Google Shape;347;p21">
            <a:extLst>
              <a:ext uri="{FF2B5EF4-FFF2-40B4-BE49-F238E27FC236}">
                <a16:creationId xmlns:a16="http://schemas.microsoft.com/office/drawing/2014/main" id="{E1204A1E-108F-5195-10CD-F2D68059369D}"/>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Venue Floor Plan - Hynes Center 1</a:t>
            </a:r>
            <a:r>
              <a:rPr lang="en-US" baseline="30000" dirty="0"/>
              <a:t>st</a:t>
            </a:r>
            <a:r>
              <a:rPr lang="en-US" dirty="0"/>
              <a:t> Floor </a:t>
            </a:r>
            <a:br>
              <a:rPr lang="en-US" dirty="0"/>
            </a:br>
            <a:endParaRPr dirty="0"/>
          </a:p>
        </p:txBody>
      </p:sp>
      <p:sp>
        <p:nvSpPr>
          <p:cNvPr id="348" name="Google Shape;348;p21">
            <a:extLst>
              <a:ext uri="{FF2B5EF4-FFF2-40B4-BE49-F238E27FC236}">
                <a16:creationId xmlns:a16="http://schemas.microsoft.com/office/drawing/2014/main" id="{ADB4159A-12E1-501A-2055-C4E62C17D05E}"/>
              </a:ext>
            </a:extLst>
          </p:cNvPr>
          <p:cNvSpPr txBox="1">
            <a:spLocks noGrp="1"/>
          </p:cNvSpPr>
          <p:nvPr>
            <p:ph idx="1"/>
          </p:nvPr>
        </p:nvSpPr>
        <p:spPr>
          <a:xfrm>
            <a:off x="4959350" y="746156"/>
            <a:ext cx="3814536" cy="3651188"/>
          </a:xfrm>
          <a:prstGeom prst="rect">
            <a:avLst/>
          </a:prstGeom>
        </p:spPr>
        <p:txBody>
          <a:bodyPr spcFirstLastPara="1" wrap="square" lIns="91425" tIns="91425" rIns="91425" bIns="91425" anchor="t" anchorCtr="0">
            <a:noAutofit/>
          </a:bodyPr>
          <a:lstStyle/>
          <a:p>
            <a:pPr marL="438150" indent="-342900">
              <a:spcBef>
                <a:spcPts val="0"/>
              </a:spcBef>
              <a:spcAft>
                <a:spcPts val="600"/>
              </a:spcAft>
              <a:buSzPts val="2100"/>
            </a:pPr>
            <a:r>
              <a:rPr lang="en-US" sz="1600" dirty="0"/>
              <a:t>Plenary Room</a:t>
            </a:r>
          </a:p>
          <a:p>
            <a:pPr marL="438150" indent="-342900">
              <a:spcBef>
                <a:spcPts val="0"/>
              </a:spcBef>
              <a:spcAft>
                <a:spcPts val="600"/>
              </a:spcAft>
              <a:buSzPts val="2100"/>
            </a:pPr>
            <a:r>
              <a:rPr lang="en-US" sz="1600" dirty="0"/>
              <a:t>Tradeshow Floor: Exhibit Halls A&amp;B</a:t>
            </a:r>
          </a:p>
          <a:p>
            <a:pPr marL="438150" indent="-342900">
              <a:spcBef>
                <a:spcPts val="0"/>
              </a:spcBef>
              <a:spcAft>
                <a:spcPts val="600"/>
              </a:spcAft>
              <a:buSzPts val="2100"/>
            </a:pPr>
            <a:r>
              <a:rPr lang="en-US" sz="1600" dirty="0"/>
              <a:t>4 Concurrent Oral rooms</a:t>
            </a:r>
          </a:p>
          <a:p>
            <a:pPr marL="438150" indent="-342900">
              <a:spcBef>
                <a:spcPts val="0"/>
              </a:spcBef>
              <a:spcAft>
                <a:spcPts val="600"/>
              </a:spcAft>
              <a:buSzPts val="2100"/>
            </a:pPr>
            <a:r>
              <a:rPr lang="en-US" sz="1600" dirty="0"/>
              <a:t>MTP sessions</a:t>
            </a:r>
          </a:p>
          <a:p>
            <a:pPr marL="438150" indent="-342900">
              <a:spcBef>
                <a:spcPts val="0"/>
              </a:spcBef>
              <a:spcAft>
                <a:spcPts val="600"/>
              </a:spcAft>
              <a:buSzPts val="2100"/>
            </a:pPr>
            <a:r>
              <a:rPr lang="en-US" sz="1600" dirty="0"/>
              <a:t>Working Groups</a:t>
            </a:r>
          </a:p>
          <a:p>
            <a:pPr marL="438150" indent="-342900">
              <a:spcBef>
                <a:spcPts val="0"/>
              </a:spcBef>
              <a:spcAft>
                <a:spcPts val="600"/>
              </a:spcAft>
              <a:buSzPts val="2100"/>
            </a:pPr>
            <a:r>
              <a:rPr lang="en-US" sz="1600" dirty="0"/>
              <a:t>Public Session</a:t>
            </a:r>
          </a:p>
          <a:p>
            <a:pPr marL="438150" indent="-342900">
              <a:spcBef>
                <a:spcPts val="0"/>
              </a:spcBef>
              <a:spcAft>
                <a:spcPts val="600"/>
              </a:spcAft>
              <a:buSzPts val="2100"/>
            </a:pPr>
            <a:r>
              <a:rPr lang="en-US" sz="1600" dirty="0"/>
              <a:t>Reception Area</a:t>
            </a:r>
          </a:p>
          <a:p>
            <a:pPr marL="438150" indent="-342900">
              <a:spcBef>
                <a:spcPts val="0"/>
              </a:spcBef>
              <a:spcAft>
                <a:spcPts val="600"/>
              </a:spcAft>
              <a:buSzPts val="2100"/>
            </a:pPr>
            <a:r>
              <a:rPr lang="en-US" sz="1600" dirty="0"/>
              <a:t>Speaker Ready Room</a:t>
            </a:r>
          </a:p>
          <a:p>
            <a:pPr marL="438150" indent="-342900">
              <a:spcBef>
                <a:spcPts val="0"/>
              </a:spcBef>
              <a:spcAft>
                <a:spcPts val="600"/>
              </a:spcAft>
              <a:buSzPts val="2100"/>
            </a:pPr>
            <a:r>
              <a:rPr lang="en-US" sz="1600" dirty="0"/>
              <a:t>Ancillary/ICW</a:t>
            </a:r>
          </a:p>
        </p:txBody>
      </p:sp>
      <p:pic>
        <p:nvPicPr>
          <p:cNvPr id="3" name="Picture 2" descr="A blueprint of a building&#10;&#10;AI-generated content may be incorrect.">
            <a:extLst>
              <a:ext uri="{FF2B5EF4-FFF2-40B4-BE49-F238E27FC236}">
                <a16:creationId xmlns:a16="http://schemas.microsoft.com/office/drawing/2014/main" id="{F2BD8A9A-175A-A0F5-BE47-B3AAF5F8D56A}"/>
              </a:ext>
            </a:extLst>
          </p:cNvPr>
          <p:cNvPicPr>
            <a:picLocks noChangeAspect="1"/>
          </p:cNvPicPr>
          <p:nvPr/>
        </p:nvPicPr>
        <p:blipFill>
          <a:blip r:embed="rId3"/>
          <a:stretch>
            <a:fillRect/>
          </a:stretch>
        </p:blipFill>
        <p:spPr>
          <a:xfrm>
            <a:off x="82074" y="685800"/>
            <a:ext cx="4806412" cy="3907503"/>
          </a:xfrm>
          <a:prstGeom prst="rect">
            <a:avLst/>
          </a:prstGeom>
        </p:spPr>
      </p:pic>
      <p:sp>
        <p:nvSpPr>
          <p:cNvPr id="7" name="Rectangle 6">
            <a:extLst>
              <a:ext uri="{FF2B5EF4-FFF2-40B4-BE49-F238E27FC236}">
                <a16:creationId xmlns:a16="http://schemas.microsoft.com/office/drawing/2014/main" id="{0BD8223F-F33F-532B-8CE2-503142EF8318}"/>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4382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6">
          <a:extLst>
            <a:ext uri="{FF2B5EF4-FFF2-40B4-BE49-F238E27FC236}">
              <a16:creationId xmlns:a16="http://schemas.microsoft.com/office/drawing/2014/main" id="{F7B23734-A786-C4D4-B145-87E10A20D7CA}"/>
            </a:ext>
          </a:extLst>
        </p:cNvPr>
        <p:cNvGrpSpPr/>
        <p:nvPr/>
      </p:nvGrpSpPr>
      <p:grpSpPr>
        <a:xfrm>
          <a:off x="0" y="0"/>
          <a:ext cx="0" cy="0"/>
          <a:chOff x="0" y="0"/>
          <a:chExt cx="0" cy="0"/>
        </a:xfrm>
      </p:grpSpPr>
      <p:sp>
        <p:nvSpPr>
          <p:cNvPr id="347" name="Google Shape;347;p21">
            <a:extLst>
              <a:ext uri="{FF2B5EF4-FFF2-40B4-BE49-F238E27FC236}">
                <a16:creationId xmlns:a16="http://schemas.microsoft.com/office/drawing/2014/main" id="{4FB404CF-3878-2A36-2C4F-07B7CC63DA66}"/>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Venue Floor Plan - Hynes Center 2</a:t>
            </a:r>
            <a:r>
              <a:rPr lang="en-US" baseline="30000" dirty="0"/>
              <a:t>nd</a:t>
            </a:r>
            <a:r>
              <a:rPr lang="en-US" dirty="0"/>
              <a:t> Floor </a:t>
            </a:r>
            <a:br>
              <a:rPr lang="en-US" dirty="0"/>
            </a:br>
            <a:endParaRPr dirty="0"/>
          </a:p>
        </p:txBody>
      </p:sp>
      <p:sp>
        <p:nvSpPr>
          <p:cNvPr id="348" name="Google Shape;348;p21">
            <a:extLst>
              <a:ext uri="{FF2B5EF4-FFF2-40B4-BE49-F238E27FC236}">
                <a16:creationId xmlns:a16="http://schemas.microsoft.com/office/drawing/2014/main" id="{6B2F7FC6-6DBC-3D33-6A71-BD368E7417ED}"/>
              </a:ext>
            </a:extLst>
          </p:cNvPr>
          <p:cNvSpPr txBox="1">
            <a:spLocks noGrp="1"/>
          </p:cNvSpPr>
          <p:nvPr>
            <p:ph idx="1"/>
          </p:nvPr>
        </p:nvSpPr>
        <p:spPr>
          <a:xfrm>
            <a:off x="4959350" y="746156"/>
            <a:ext cx="3814536" cy="3651188"/>
          </a:xfrm>
          <a:prstGeom prst="rect">
            <a:avLst/>
          </a:prstGeom>
        </p:spPr>
        <p:txBody>
          <a:bodyPr spcFirstLastPara="1" wrap="square" lIns="91425" tIns="91425" rIns="91425" bIns="91425" anchor="t" anchorCtr="0">
            <a:noAutofit/>
          </a:bodyPr>
          <a:lstStyle/>
          <a:p>
            <a:pPr marL="438150" indent="-342900">
              <a:spcBef>
                <a:spcPts val="0"/>
              </a:spcBef>
              <a:buSzPts val="2100"/>
            </a:pPr>
            <a:r>
              <a:rPr lang="en-US" sz="2100" dirty="0"/>
              <a:t>ISS / Working Groups</a:t>
            </a:r>
          </a:p>
          <a:p>
            <a:pPr marL="438150" indent="-342900">
              <a:spcBef>
                <a:spcPts val="0"/>
              </a:spcBef>
              <a:buSzPts val="2100"/>
            </a:pPr>
            <a:r>
              <a:rPr lang="en-US" sz="2100" dirty="0"/>
              <a:t>Reception Hall: Exhibit Hall C&amp;D</a:t>
            </a:r>
          </a:p>
        </p:txBody>
      </p:sp>
      <p:pic>
        <p:nvPicPr>
          <p:cNvPr id="6" name="Picture 5" descr="A blue and red floor plan&#10;&#10;AI-generated content may be incorrect.">
            <a:extLst>
              <a:ext uri="{FF2B5EF4-FFF2-40B4-BE49-F238E27FC236}">
                <a16:creationId xmlns:a16="http://schemas.microsoft.com/office/drawing/2014/main" id="{4A9D9322-8A08-541F-1D79-B56B16BF2BEF}"/>
              </a:ext>
            </a:extLst>
          </p:cNvPr>
          <p:cNvPicPr>
            <a:picLocks noChangeAspect="1"/>
          </p:cNvPicPr>
          <p:nvPr/>
        </p:nvPicPr>
        <p:blipFill>
          <a:blip r:embed="rId3"/>
          <a:srcRect b="3286"/>
          <a:stretch>
            <a:fillRect/>
          </a:stretch>
        </p:blipFill>
        <p:spPr>
          <a:xfrm>
            <a:off x="144747" y="861000"/>
            <a:ext cx="4743739" cy="3779080"/>
          </a:xfrm>
          <a:prstGeom prst="rect">
            <a:avLst/>
          </a:prstGeom>
        </p:spPr>
      </p:pic>
      <p:sp>
        <p:nvSpPr>
          <p:cNvPr id="4" name="Rectangle 3">
            <a:extLst>
              <a:ext uri="{FF2B5EF4-FFF2-40B4-BE49-F238E27FC236}">
                <a16:creationId xmlns:a16="http://schemas.microsoft.com/office/drawing/2014/main" id="{407E5540-8570-55D8-7BDE-C3134E13669F}"/>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74326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6">
          <a:extLst>
            <a:ext uri="{FF2B5EF4-FFF2-40B4-BE49-F238E27FC236}">
              <a16:creationId xmlns:a16="http://schemas.microsoft.com/office/drawing/2014/main" id="{123201A9-213F-D55F-FD2C-95D783215127}"/>
            </a:ext>
          </a:extLst>
        </p:cNvPr>
        <p:cNvGrpSpPr/>
        <p:nvPr/>
      </p:nvGrpSpPr>
      <p:grpSpPr>
        <a:xfrm>
          <a:off x="0" y="0"/>
          <a:ext cx="0" cy="0"/>
          <a:chOff x="0" y="0"/>
          <a:chExt cx="0" cy="0"/>
        </a:xfrm>
      </p:grpSpPr>
      <p:sp>
        <p:nvSpPr>
          <p:cNvPr id="347" name="Google Shape;347;p21">
            <a:extLst>
              <a:ext uri="{FF2B5EF4-FFF2-40B4-BE49-F238E27FC236}">
                <a16:creationId xmlns:a16="http://schemas.microsoft.com/office/drawing/2014/main" id="{7F39E1C9-B441-D119-918C-69A00BAB504B}"/>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Venue Floor Plan - Hynes Center 3</a:t>
            </a:r>
            <a:r>
              <a:rPr lang="en-US" baseline="30000" dirty="0"/>
              <a:t>rd</a:t>
            </a:r>
            <a:r>
              <a:rPr lang="en-US" dirty="0"/>
              <a:t> Floor </a:t>
            </a:r>
            <a:br>
              <a:rPr lang="en-US" dirty="0"/>
            </a:br>
            <a:endParaRPr dirty="0"/>
          </a:p>
        </p:txBody>
      </p:sp>
      <p:sp>
        <p:nvSpPr>
          <p:cNvPr id="348" name="Google Shape;348;p21">
            <a:extLst>
              <a:ext uri="{FF2B5EF4-FFF2-40B4-BE49-F238E27FC236}">
                <a16:creationId xmlns:a16="http://schemas.microsoft.com/office/drawing/2014/main" id="{31A2A3BF-5B28-DBE7-435A-37904A39E22D}"/>
              </a:ext>
            </a:extLst>
          </p:cNvPr>
          <p:cNvSpPr txBox="1">
            <a:spLocks noGrp="1"/>
          </p:cNvSpPr>
          <p:nvPr>
            <p:ph idx="1"/>
          </p:nvPr>
        </p:nvSpPr>
        <p:spPr>
          <a:xfrm>
            <a:off x="4959350" y="746156"/>
            <a:ext cx="3814536" cy="3651188"/>
          </a:xfrm>
          <a:prstGeom prst="rect">
            <a:avLst/>
          </a:prstGeom>
        </p:spPr>
        <p:txBody>
          <a:bodyPr spcFirstLastPara="1" wrap="square" lIns="91425" tIns="91425" rIns="91425" bIns="91425" anchor="t" anchorCtr="0">
            <a:noAutofit/>
          </a:bodyPr>
          <a:lstStyle/>
          <a:p>
            <a:pPr marL="438150" indent="-342900">
              <a:spcBef>
                <a:spcPts val="600"/>
              </a:spcBef>
              <a:buSzPts val="2100"/>
            </a:pPr>
            <a:r>
              <a:rPr lang="en-US" sz="1600" dirty="0"/>
              <a:t>General Session: Ballroom A/B</a:t>
            </a:r>
          </a:p>
          <a:p>
            <a:pPr marL="438150" indent="-342900">
              <a:spcBef>
                <a:spcPts val="600"/>
              </a:spcBef>
              <a:buSzPts val="2100"/>
            </a:pPr>
            <a:r>
              <a:rPr lang="en-US" sz="1600" dirty="0"/>
              <a:t>Concurrent Session: Ballroom C, 302, 304, 306  </a:t>
            </a:r>
          </a:p>
          <a:p>
            <a:pPr marL="438150" indent="-342900">
              <a:spcBef>
                <a:spcPts val="600"/>
              </a:spcBef>
              <a:buSzPts val="2100"/>
            </a:pPr>
            <a:r>
              <a:rPr lang="en-US" sz="1600" dirty="0"/>
              <a:t>Reception Hall: Exhibit Hall C&amp;D</a:t>
            </a:r>
          </a:p>
          <a:p>
            <a:pPr marL="438150" indent="-342900">
              <a:spcBef>
                <a:spcPts val="600"/>
              </a:spcBef>
              <a:buSzPts val="2100"/>
            </a:pPr>
            <a:r>
              <a:rPr lang="en-US" sz="1600" dirty="0"/>
              <a:t>Town Hall: Sunday, 10/11, 6:15-7:15 PM, Room 306</a:t>
            </a:r>
          </a:p>
        </p:txBody>
      </p:sp>
      <p:pic>
        <p:nvPicPr>
          <p:cNvPr id="3" name="Picture 2" descr="A blueprint of a building&#10;&#10;AI-generated content may be incorrect.">
            <a:extLst>
              <a:ext uri="{FF2B5EF4-FFF2-40B4-BE49-F238E27FC236}">
                <a16:creationId xmlns:a16="http://schemas.microsoft.com/office/drawing/2014/main" id="{41C0D193-DDD4-BE2C-D973-D441FBCBD7CA}"/>
              </a:ext>
            </a:extLst>
          </p:cNvPr>
          <p:cNvPicPr>
            <a:picLocks noChangeAspect="1"/>
          </p:cNvPicPr>
          <p:nvPr/>
        </p:nvPicPr>
        <p:blipFill>
          <a:blip r:embed="rId3"/>
          <a:stretch>
            <a:fillRect/>
          </a:stretch>
        </p:blipFill>
        <p:spPr>
          <a:xfrm>
            <a:off x="100713" y="821727"/>
            <a:ext cx="4795137" cy="3857626"/>
          </a:xfrm>
          <a:prstGeom prst="rect">
            <a:avLst/>
          </a:prstGeom>
        </p:spPr>
      </p:pic>
      <p:sp>
        <p:nvSpPr>
          <p:cNvPr id="5" name="Rectangle 4">
            <a:extLst>
              <a:ext uri="{FF2B5EF4-FFF2-40B4-BE49-F238E27FC236}">
                <a16:creationId xmlns:a16="http://schemas.microsoft.com/office/drawing/2014/main" id="{FE51A253-E994-2AE7-1CF5-023E36683E11}"/>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3790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34"/>
          <p:cNvSpPr txBox="1">
            <a:spLocks noGrp="1"/>
          </p:cNvSpPr>
          <p:nvPr>
            <p:ph type="title"/>
          </p:nvPr>
        </p:nvSpPr>
        <p:spPr/>
        <p:txBody>
          <a:bodyPr spcFirstLastPara="1" wrap="square" lIns="91425" tIns="91425" rIns="91425" bIns="91425" anchor="ctr" anchorCtr="0">
            <a:normAutofit/>
          </a:bodyPr>
          <a:lstStyle/>
          <a:p>
            <a:pPr marL="0" lvl="0" indent="0" rtl="0">
              <a:spcBef>
                <a:spcPts val="0"/>
              </a:spcBef>
              <a:spcAft>
                <a:spcPts val="0"/>
              </a:spcAft>
              <a:buNone/>
            </a:pPr>
            <a:r>
              <a:rPr lang="en" dirty="0"/>
              <a:t>Networking</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0">
          <a:extLst>
            <a:ext uri="{FF2B5EF4-FFF2-40B4-BE49-F238E27FC236}">
              <a16:creationId xmlns:a16="http://schemas.microsoft.com/office/drawing/2014/main" id="{E0997E13-42B2-FF77-8191-F1C512FC58DA}"/>
            </a:ext>
          </a:extLst>
        </p:cNvPr>
        <p:cNvGrpSpPr/>
        <p:nvPr/>
      </p:nvGrpSpPr>
      <p:grpSpPr>
        <a:xfrm>
          <a:off x="0" y="0"/>
          <a:ext cx="0" cy="0"/>
          <a:chOff x="0" y="0"/>
          <a:chExt cx="0" cy="0"/>
        </a:xfrm>
      </p:grpSpPr>
      <p:sp>
        <p:nvSpPr>
          <p:cNvPr id="451" name="Google Shape;451;p35">
            <a:extLst>
              <a:ext uri="{FF2B5EF4-FFF2-40B4-BE49-F238E27FC236}">
                <a16:creationId xmlns:a16="http://schemas.microsoft.com/office/drawing/2014/main" id="{7CCB475D-F790-50BF-850A-F35B6DE3A883}"/>
              </a:ext>
            </a:extLst>
          </p:cNvPr>
          <p:cNvSpPr txBox="1">
            <a:spLocks noGrp="1"/>
          </p:cNvSpPr>
          <p:nvPr>
            <p:ph type="title"/>
          </p:nvPr>
        </p:nvSpPr>
        <p:spPr/>
        <p:txBody>
          <a:bodyPr spcFirstLastPara="1" wrap="square" lIns="91425" tIns="91425" rIns="91425" bIns="91425" anchor="ctr" anchorCtr="0">
            <a:normAutofit fontScale="90000"/>
          </a:bodyPr>
          <a:lstStyle/>
          <a:p>
            <a:pPr marL="0" lvl="0" indent="0" rtl="0">
              <a:spcBef>
                <a:spcPts val="0"/>
              </a:spcBef>
              <a:spcAft>
                <a:spcPts val="0"/>
              </a:spcAft>
              <a:buNone/>
            </a:pPr>
            <a:r>
              <a:rPr lang="en-US" dirty="0"/>
              <a:t>Networking - You’ve Already Done it!</a:t>
            </a:r>
          </a:p>
        </p:txBody>
      </p:sp>
      <p:graphicFrame>
        <p:nvGraphicFramePr>
          <p:cNvPr id="467" name="Google Shape;452;p35">
            <a:extLst>
              <a:ext uri="{FF2B5EF4-FFF2-40B4-BE49-F238E27FC236}">
                <a16:creationId xmlns:a16="http://schemas.microsoft.com/office/drawing/2014/main" id="{EEC18E55-E181-1156-CDC9-83DCE7002E23}"/>
              </a:ext>
            </a:extLst>
          </p:cNvPr>
          <p:cNvGraphicFramePr/>
          <p:nvPr/>
        </p:nvGraphicFramePr>
        <p:xfrm>
          <a:off x="177209" y="1069788"/>
          <a:ext cx="8718698" cy="2403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022C32C8-BBD2-1D71-6432-4896C11CB21F}"/>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0548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8">
          <a:extLst>
            <a:ext uri="{FF2B5EF4-FFF2-40B4-BE49-F238E27FC236}">
              <a16:creationId xmlns:a16="http://schemas.microsoft.com/office/drawing/2014/main" id="{8B741934-7F49-A30A-3915-0C59216CE540}"/>
            </a:ext>
          </a:extLst>
        </p:cNvPr>
        <p:cNvGrpSpPr/>
        <p:nvPr/>
      </p:nvGrpSpPr>
      <p:grpSpPr>
        <a:xfrm>
          <a:off x="0" y="0"/>
          <a:ext cx="0" cy="0"/>
          <a:chOff x="0" y="0"/>
          <a:chExt cx="0" cy="0"/>
        </a:xfrm>
      </p:grpSpPr>
      <p:sp>
        <p:nvSpPr>
          <p:cNvPr id="470" name="Google Shape;470;p36">
            <a:extLst>
              <a:ext uri="{FF2B5EF4-FFF2-40B4-BE49-F238E27FC236}">
                <a16:creationId xmlns:a16="http://schemas.microsoft.com/office/drawing/2014/main" id="{4F437661-16B8-26F3-162F-9EB81A91478D}"/>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Where to Network</a:t>
            </a:r>
            <a:endParaRPr dirty="0"/>
          </a:p>
        </p:txBody>
      </p:sp>
      <p:sp>
        <p:nvSpPr>
          <p:cNvPr id="471" name="Google Shape;471;p36">
            <a:extLst>
              <a:ext uri="{FF2B5EF4-FFF2-40B4-BE49-F238E27FC236}">
                <a16:creationId xmlns:a16="http://schemas.microsoft.com/office/drawing/2014/main" id="{679D66D5-220C-586E-6726-42EF596267CE}"/>
              </a:ext>
            </a:extLst>
          </p:cNvPr>
          <p:cNvSpPr txBox="1">
            <a:spLocks noGrp="1"/>
          </p:cNvSpPr>
          <p:nvPr>
            <p:ph idx="1"/>
          </p:nvPr>
        </p:nvSpPr>
        <p:spPr>
          <a:prstGeom prst="rect">
            <a:avLst/>
          </a:prstGeom>
        </p:spPr>
        <p:txBody>
          <a:bodyPr spcFirstLastPara="1" wrap="square" lIns="91425" tIns="91425" rIns="91425" bIns="91425" anchor="t" anchorCtr="0">
            <a:noAutofit/>
          </a:bodyPr>
          <a:lstStyle/>
          <a:p>
            <a:pPr marL="0" marR="0">
              <a:buNone/>
            </a:pPr>
            <a:r>
              <a:rPr lang="en-US" sz="1400" b="1" dirty="0">
                <a:solidFill>
                  <a:schemeClr val="accent4"/>
                </a:solidFill>
                <a:effectLst/>
                <a:ea typeface="Times New Roman" panose="02020603050405020304" pitchFamily="18" charset="0"/>
                <a:cs typeface="Aptos" panose="020B0004020202020204" pitchFamily="34" charset="0"/>
              </a:rPr>
              <a:t>Formal Networking</a:t>
            </a:r>
            <a:endParaRPr lang="en-US" sz="1400" b="1" dirty="0">
              <a:solidFill>
                <a:schemeClr val="accent4"/>
              </a:solidFill>
              <a:ea typeface="Times New Roman" panose="02020603050405020304" pitchFamily="18" charset="0"/>
              <a:cs typeface="Aptos" panose="020B0004020202020204" pitchFamily="34" charset="0"/>
            </a:endParaRPr>
          </a:p>
          <a:p>
            <a:pPr marL="28575" indent="-285750"/>
            <a:r>
              <a:rPr lang="en-US" sz="1400" dirty="0">
                <a:solidFill>
                  <a:srgbClr val="000000"/>
                </a:solidFill>
                <a:effectLst/>
                <a:ea typeface="Times New Roman" panose="02020603050405020304" pitchFamily="18" charset="0"/>
                <a:cs typeface="Aptos" panose="020B0004020202020204" pitchFamily="34" charset="0"/>
              </a:rPr>
              <a:t>Plenary Poster Session (Discovery Hall</a:t>
            </a:r>
            <a:r>
              <a:rPr lang="en-US" sz="1400" dirty="0">
                <a:solidFill>
                  <a:srgbClr val="000000"/>
                </a:solidFill>
                <a:ea typeface="Times New Roman" panose="02020603050405020304" pitchFamily="18" charset="0"/>
                <a:cs typeface="Aptos" panose="020B0004020202020204" pitchFamily="34" charset="0"/>
              </a:rPr>
              <a:t> in </a:t>
            </a:r>
            <a:r>
              <a:rPr lang="en-US" sz="1400" dirty="0">
                <a:solidFill>
                  <a:schemeClr val="bg2">
                    <a:lumMod val="10000"/>
                  </a:schemeClr>
                </a:solidFill>
                <a:effectLst/>
                <a:ea typeface="Times New Roman" panose="02020603050405020304" pitchFamily="18" charset="0"/>
                <a:cs typeface="Aptos" panose="020B0004020202020204" pitchFamily="34" charset="0"/>
              </a:rPr>
              <a:t>Exhibit Hall C&amp;D; Friday, 10/9, 5:30-7pm)</a:t>
            </a:r>
            <a:endParaRPr lang="en-US" sz="1400" dirty="0">
              <a:solidFill>
                <a:schemeClr val="bg2">
                  <a:lumMod val="10000"/>
                </a:schemeClr>
              </a:solidFill>
              <a:ea typeface="Times New Roman" panose="02020603050405020304" pitchFamily="18" charset="0"/>
              <a:cs typeface="Aptos" panose="020B0004020202020204" pitchFamily="34" charset="0"/>
            </a:endParaRPr>
          </a:p>
          <a:p>
            <a:pPr marL="28575" indent="-285750"/>
            <a:r>
              <a:rPr lang="en-US" sz="1400" dirty="0">
                <a:solidFill>
                  <a:schemeClr val="bg2">
                    <a:lumMod val="10000"/>
                  </a:schemeClr>
                </a:solidFill>
                <a:effectLst/>
                <a:ea typeface="Times New Roman" panose="02020603050405020304" pitchFamily="18" charset="0"/>
                <a:cs typeface="Aptos" panose="020B0004020202020204" pitchFamily="34" charset="0"/>
              </a:rPr>
              <a:t>Main Poster Sessions (Discovery Hall </a:t>
            </a:r>
            <a:r>
              <a:rPr lang="en-US" sz="1400" dirty="0">
                <a:solidFill>
                  <a:schemeClr val="bg2">
                    <a:lumMod val="10000"/>
                  </a:schemeClr>
                </a:solidFill>
                <a:ea typeface="Times New Roman" panose="02020603050405020304" pitchFamily="18" charset="0"/>
                <a:cs typeface="Aptos" panose="020B0004020202020204" pitchFamily="34" charset="0"/>
              </a:rPr>
              <a:t>in Exhibit Hall C&amp;D</a:t>
            </a:r>
            <a:r>
              <a:rPr lang="en-US" sz="1400" dirty="0">
                <a:solidFill>
                  <a:schemeClr val="bg2">
                    <a:lumMod val="10000"/>
                  </a:schemeClr>
                </a:solidFill>
                <a:effectLst/>
                <a:ea typeface="Times New Roman" panose="02020603050405020304" pitchFamily="18" charset="0"/>
                <a:cs typeface="Aptos" panose="020B0004020202020204" pitchFamily="34" charset="0"/>
              </a:rPr>
              <a:t>; Saturday, 10/10-Sunday, 10/11, 2-3:30pm)</a:t>
            </a:r>
            <a:endParaRPr lang="en-US" sz="1400" dirty="0">
              <a:solidFill>
                <a:schemeClr val="bg2">
                  <a:lumMod val="10000"/>
                </a:schemeClr>
              </a:solidFill>
              <a:ea typeface="Times New Roman" panose="02020603050405020304" pitchFamily="18" charset="0"/>
              <a:cs typeface="Aptos" panose="020B0004020202020204" pitchFamily="34" charset="0"/>
            </a:endParaRPr>
          </a:p>
          <a:p>
            <a:pPr marL="28575" indent="-285750"/>
            <a:r>
              <a:rPr lang="en-US" sz="1400" dirty="0">
                <a:solidFill>
                  <a:schemeClr val="bg2">
                    <a:lumMod val="10000"/>
                  </a:schemeClr>
                </a:solidFill>
                <a:effectLst/>
                <a:ea typeface="Times New Roman" panose="02020603050405020304" pitchFamily="18" charset="0"/>
                <a:cs typeface="Aptos" panose="020B0004020202020204" pitchFamily="34" charset="0"/>
              </a:rPr>
              <a:t>Immediately after an oral session (Lecture Halls/coffee breaks)</a:t>
            </a:r>
            <a:endParaRPr lang="en-US" sz="1400" dirty="0">
              <a:solidFill>
                <a:schemeClr val="bg2">
                  <a:lumMod val="10000"/>
                </a:schemeClr>
              </a:solidFill>
              <a:ea typeface="Times New Roman" panose="02020603050405020304" pitchFamily="18" charset="0"/>
              <a:cs typeface="Aptos" panose="020B0004020202020204" pitchFamily="34" charset="0"/>
            </a:endParaRPr>
          </a:p>
          <a:p>
            <a:pPr marL="28575" indent="-285750"/>
            <a:r>
              <a:rPr lang="en-US" sz="1400" dirty="0">
                <a:solidFill>
                  <a:schemeClr val="bg2">
                    <a:lumMod val="10000"/>
                  </a:schemeClr>
                </a:solidFill>
                <a:effectLst/>
                <a:ea typeface="Times New Roman" panose="02020603050405020304" pitchFamily="18" charset="0"/>
                <a:cs typeface="Aptos" panose="020B0004020202020204" pitchFamily="34" charset="0"/>
              </a:rPr>
              <a:t>Career Development Sessions (Lecture Halls)</a:t>
            </a:r>
            <a:endParaRPr lang="en-US" sz="1400" dirty="0">
              <a:solidFill>
                <a:schemeClr val="bg2">
                  <a:lumMod val="10000"/>
                </a:schemeClr>
              </a:solidFill>
              <a:ea typeface="Times New Roman" panose="02020603050405020304" pitchFamily="18" charset="0"/>
              <a:cs typeface="Aptos" panose="020B0004020202020204" pitchFamily="34" charset="0"/>
            </a:endParaRPr>
          </a:p>
          <a:p>
            <a:pPr marL="28575" indent="-285750"/>
            <a:r>
              <a:rPr lang="en-US" sz="1400" dirty="0">
                <a:solidFill>
                  <a:srgbClr val="000000"/>
                </a:solidFill>
                <a:effectLst/>
                <a:ea typeface="Times New Roman" panose="02020603050405020304" pitchFamily="18" charset="0"/>
                <a:cs typeface="Aptos" panose="020B0004020202020204" pitchFamily="34" charset="0"/>
              </a:rPr>
              <a:t>Meet the Professor Sessions (Lecture Halls)</a:t>
            </a:r>
            <a:endParaRPr lang="en-US" sz="1400" dirty="0">
              <a:solidFill>
                <a:srgbClr val="000000"/>
              </a:solidFill>
              <a:ea typeface="Times New Roman" panose="02020603050405020304" pitchFamily="18" charset="0"/>
              <a:cs typeface="Aptos" panose="020B0004020202020204" pitchFamily="34" charset="0"/>
            </a:endParaRPr>
          </a:p>
          <a:p>
            <a:pPr marL="28575" indent="-285750"/>
            <a:r>
              <a:rPr lang="en-US" sz="1400" dirty="0">
                <a:solidFill>
                  <a:srgbClr val="000000"/>
                </a:solidFill>
                <a:effectLst/>
                <a:ea typeface="Times New Roman" panose="02020603050405020304" pitchFamily="18" charset="0"/>
                <a:cs typeface="Aptos" panose="020B0004020202020204" pitchFamily="34" charset="0"/>
              </a:rPr>
              <a:t>International Meetup Sessions (Saturday</a:t>
            </a:r>
            <a:r>
              <a:rPr lang="en-US" sz="1400" dirty="0">
                <a:solidFill>
                  <a:srgbClr val="000000"/>
                </a:solidFill>
                <a:ea typeface="Times New Roman" panose="02020603050405020304" pitchFamily="18" charset="0"/>
                <a:cs typeface="Aptos" panose="020B0004020202020204" pitchFamily="34" charset="0"/>
              </a:rPr>
              <a:t>, 10/10</a:t>
            </a:r>
            <a:r>
              <a:rPr lang="en-US" sz="1400" dirty="0">
                <a:solidFill>
                  <a:srgbClr val="000000"/>
                </a:solidFill>
                <a:effectLst/>
                <a:ea typeface="Times New Roman" panose="02020603050405020304" pitchFamily="18" charset="0"/>
                <a:cs typeface="Aptos" panose="020B0004020202020204" pitchFamily="34" charset="0"/>
              </a:rPr>
              <a:t>, 5-6pm)</a:t>
            </a:r>
            <a:endParaRPr lang="en-US" sz="1400" dirty="0">
              <a:solidFill>
                <a:srgbClr val="000000"/>
              </a:solidFill>
              <a:effectLst/>
              <a:ea typeface="Aptos" panose="020B0004020202020204" pitchFamily="34" charset="0"/>
              <a:cs typeface="Aptos" panose="020B0004020202020204" pitchFamily="34" charset="0"/>
            </a:endParaRPr>
          </a:p>
          <a:p>
            <a:pPr marL="0" marR="0">
              <a:buNone/>
            </a:pPr>
            <a:r>
              <a:rPr lang="en-US" sz="14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en-US" sz="1400" dirty="0">
              <a:effectLst/>
              <a:latin typeface="Aptos" panose="020B0004020202020204" pitchFamily="34" charset="0"/>
              <a:ea typeface="Aptos" panose="020B0004020202020204" pitchFamily="34" charset="0"/>
              <a:cs typeface="Aptos" panose="020B0004020202020204" pitchFamily="34" charset="0"/>
            </a:endParaRPr>
          </a:p>
          <a:p>
            <a:pPr indent="-319722">
              <a:lnSpc>
                <a:spcPct val="95000"/>
              </a:lnSpc>
              <a:buClr>
                <a:srgbClr val="000000"/>
              </a:buClr>
              <a:buSzPts val="1435"/>
            </a:pPr>
            <a:endParaRPr sz="1435" dirty="0"/>
          </a:p>
        </p:txBody>
      </p:sp>
      <p:pic>
        <p:nvPicPr>
          <p:cNvPr id="2" name="Picture 4" descr="Image">
            <a:hlinkClick r:id="rId3"/>
            <a:extLst>
              <a:ext uri="{FF2B5EF4-FFF2-40B4-BE49-F238E27FC236}">
                <a16:creationId xmlns:a16="http://schemas.microsoft.com/office/drawing/2014/main" id="{77FDCE0C-8BD4-A53A-D9D3-769327FAF5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26" t="27735" r="1160" b="23097"/>
          <a:stretch/>
        </p:blipFill>
        <p:spPr bwMode="auto">
          <a:xfrm>
            <a:off x="1991445" y="2757210"/>
            <a:ext cx="4977120" cy="17020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E218A9A-76E3-D888-1C79-E4E00ACE075B}"/>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2415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94526611-67B7-CEC2-073E-E101051B97E1}"/>
              </a:ext>
            </a:extLst>
          </p:cNvPr>
          <p:cNvSpPr/>
          <p:nvPr/>
        </p:nvSpPr>
        <p:spPr>
          <a:xfrm>
            <a:off x="1747214" y="3028204"/>
            <a:ext cx="1616762" cy="970590"/>
          </a:xfrm>
          <a:prstGeom prst="roundRect">
            <a:avLst/>
          </a:prstGeom>
          <a:solidFill>
            <a:srgbClr val="BBFD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7069774-50D0-9B0F-73EF-002ED68D5254}"/>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https://www.asbmr.org/About/Leadership</a:t>
            </a:r>
          </a:p>
        </p:txBody>
      </p:sp>
      <p:sp>
        <p:nvSpPr>
          <p:cNvPr id="5" name="Google Shape;470;p36">
            <a:extLst>
              <a:ext uri="{FF2B5EF4-FFF2-40B4-BE49-F238E27FC236}">
                <a16:creationId xmlns:a16="http://schemas.microsoft.com/office/drawing/2014/main" id="{468F5BF7-BA3F-F230-45D1-711A1C940A73}"/>
              </a:ext>
            </a:extLst>
          </p:cNvPr>
          <p:cNvSpPr txBox="1">
            <a:spLocks/>
          </p:cNvSpPr>
          <p:nvPr/>
        </p:nvSpPr>
        <p:spPr>
          <a:xfrm>
            <a:off x="288668" y="223685"/>
            <a:ext cx="7231805" cy="513472"/>
          </a:xfrm>
          <a:prstGeom prst="rect">
            <a:avLst/>
          </a:prstGeom>
        </p:spPr>
        <p:txBody>
          <a:bodyPr spcFirstLastPara="1" vert="horz" wrap="square" lIns="91425" tIns="91425" rIns="91425" bIns="91425" rtlCol="0" anchor="t" anchorCtr="0">
            <a:normAutofit fontScale="90000" lnSpcReduction="10000"/>
          </a:bodyPr>
          <a:lstStyle>
            <a:lvl1pPr algn="l" defTabSz="342900" rtl="0" eaLnBrk="1" latinLnBrk="0" hangingPunct="1">
              <a:spcBef>
                <a:spcPct val="0"/>
              </a:spcBef>
              <a:buNone/>
              <a:defRPr sz="2400" b="1" kern="1200">
                <a:solidFill>
                  <a:schemeClr val="accent1"/>
                </a:solidFill>
                <a:latin typeface="+mj-lt"/>
                <a:ea typeface="+mj-ea"/>
                <a:cs typeface="+mj-cs"/>
              </a:defRPr>
            </a:lvl1pPr>
          </a:lstStyle>
          <a:p>
            <a:pPr>
              <a:spcBef>
                <a:spcPts val="0"/>
              </a:spcBef>
            </a:pPr>
            <a:r>
              <a:rPr lang="en-US" dirty="0"/>
              <a:t>How to Network</a:t>
            </a:r>
          </a:p>
        </p:txBody>
      </p:sp>
      <p:sp>
        <p:nvSpPr>
          <p:cNvPr id="6" name="Google Shape;471;p36">
            <a:extLst>
              <a:ext uri="{FF2B5EF4-FFF2-40B4-BE49-F238E27FC236}">
                <a16:creationId xmlns:a16="http://schemas.microsoft.com/office/drawing/2014/main" id="{9916E1A9-CB97-9982-EA34-198DA4F003B6}"/>
              </a:ext>
            </a:extLst>
          </p:cNvPr>
          <p:cNvSpPr txBox="1">
            <a:spLocks noGrp="1"/>
          </p:cNvSpPr>
          <p:nvPr>
            <p:ph idx="1"/>
          </p:nvPr>
        </p:nvSpPr>
        <p:spPr>
          <a:xfrm>
            <a:off x="288668" y="746156"/>
            <a:ext cx="8485218" cy="3651188"/>
          </a:xfrm>
          <a:prstGeom prst="rect">
            <a:avLst/>
          </a:prstGeom>
        </p:spPr>
        <p:txBody>
          <a:bodyPr spcFirstLastPara="1" wrap="square" lIns="91425" tIns="91425" rIns="91425" bIns="91425" anchor="t" anchorCtr="0">
            <a:noAutofit/>
          </a:bodyPr>
          <a:lstStyle/>
          <a:p>
            <a:r>
              <a:rPr lang="en-US" sz="1400" b="1" dirty="0">
                <a:solidFill>
                  <a:schemeClr val="accent4"/>
                </a:solidFill>
                <a:effectLst/>
                <a:ea typeface="Times New Roman" panose="02020603050405020304" pitchFamily="18" charset="0"/>
                <a:cs typeface="Aptos" panose="020B0004020202020204" pitchFamily="34" charset="0"/>
              </a:rPr>
              <a:t>Set Goals:</a:t>
            </a:r>
          </a:p>
          <a:p>
            <a:pPr marL="514350" lvl="2"/>
            <a:r>
              <a:rPr lang="en-US" sz="1000" b="1" dirty="0">
                <a:solidFill>
                  <a:schemeClr val="accent1"/>
                </a:solidFill>
                <a:ea typeface="Times New Roman" panose="02020603050405020304" pitchFamily="18" charset="0"/>
                <a:cs typeface="Aptos" panose="020B0004020202020204" pitchFamily="34" charset="0"/>
              </a:rPr>
              <a:t>What do you want out of the interaction?</a:t>
            </a:r>
            <a:endParaRPr lang="en-US" sz="1000" b="1" dirty="0">
              <a:solidFill>
                <a:schemeClr val="accent1"/>
              </a:solidFill>
              <a:effectLst/>
              <a:ea typeface="Times New Roman" panose="02020603050405020304" pitchFamily="18" charset="0"/>
              <a:cs typeface="Aptos" panose="020B0004020202020204" pitchFamily="34" charset="0"/>
            </a:endParaRPr>
          </a:p>
          <a:p>
            <a:r>
              <a:rPr lang="en-US" sz="1400" b="1" dirty="0">
                <a:solidFill>
                  <a:schemeClr val="accent4"/>
                </a:solidFill>
                <a:ea typeface="Times New Roman" panose="02020603050405020304" pitchFamily="18" charset="0"/>
                <a:cs typeface="Aptos" panose="020B0004020202020204" pitchFamily="34" charset="0"/>
              </a:rPr>
              <a:t>Do Your Homework:</a:t>
            </a:r>
          </a:p>
          <a:p>
            <a:pPr marL="514350" lvl="2"/>
            <a:r>
              <a:rPr lang="en-US" sz="1050" b="1" dirty="0">
                <a:solidFill>
                  <a:schemeClr val="accent1"/>
                </a:solidFill>
                <a:ea typeface="Times New Roman" panose="02020603050405020304" pitchFamily="18" charset="0"/>
                <a:cs typeface="Aptos" panose="020B0004020202020204" pitchFamily="34" charset="0"/>
              </a:rPr>
              <a:t>Is there someone specific you want to meet look them up on the Itinerary app see what sessions they may be at</a:t>
            </a:r>
          </a:p>
          <a:p>
            <a:pPr marL="514350" lvl="2"/>
            <a:r>
              <a:rPr lang="en-US" sz="1050" b="1" dirty="0">
                <a:solidFill>
                  <a:schemeClr val="accent1"/>
                </a:solidFill>
                <a:ea typeface="Times New Roman" panose="02020603050405020304" pitchFamily="18" charset="0"/>
                <a:cs typeface="Aptos" panose="020B0004020202020204" pitchFamily="34" charset="0"/>
              </a:rPr>
              <a:t>Introduce yourself or have your PI/someone you know introduce you</a:t>
            </a:r>
          </a:p>
          <a:p>
            <a:r>
              <a:rPr lang="en-US" sz="1400" b="1" dirty="0">
                <a:solidFill>
                  <a:schemeClr val="accent4"/>
                </a:solidFill>
                <a:ea typeface="Times New Roman" panose="02020603050405020304" pitchFamily="18" charset="0"/>
                <a:cs typeface="Aptos" panose="020B0004020202020204" pitchFamily="34" charset="0"/>
              </a:rPr>
              <a:t>Prepare an introduction:</a:t>
            </a:r>
          </a:p>
          <a:p>
            <a:r>
              <a:rPr lang="en-US" sz="1400" b="1" dirty="0">
                <a:solidFill>
                  <a:schemeClr val="accent4"/>
                </a:solidFill>
                <a:ea typeface="Times New Roman" panose="02020603050405020304" pitchFamily="18" charset="0"/>
                <a:cs typeface="Aptos" panose="020B0004020202020204" pitchFamily="34" charset="0"/>
              </a:rPr>
              <a:t>Follow up!</a:t>
            </a:r>
          </a:p>
          <a:p>
            <a:endParaRPr lang="en-US" sz="500" dirty="0">
              <a:effectLst/>
              <a:latin typeface="Aptos" panose="020B0004020202020204" pitchFamily="34" charset="0"/>
              <a:ea typeface="Aptos" panose="020B0004020202020204" pitchFamily="34" charset="0"/>
              <a:cs typeface="Aptos" panose="020B0004020202020204" pitchFamily="34" charset="0"/>
            </a:endParaRPr>
          </a:p>
          <a:p>
            <a:pPr>
              <a:lnSpc>
                <a:spcPct val="95000"/>
              </a:lnSpc>
              <a:buClr>
                <a:srgbClr val="000000"/>
              </a:buClr>
              <a:buSzPts val="1435"/>
            </a:pPr>
            <a:r>
              <a:rPr lang="en-US" sz="1200" dirty="0">
                <a:solidFill>
                  <a:schemeClr val="accent1"/>
                </a:solidFill>
              </a:rPr>
              <a:t>Some people who you may want to meet are: </a:t>
            </a:r>
            <a:endParaRPr sz="1200" dirty="0">
              <a:solidFill>
                <a:schemeClr val="accent1"/>
              </a:solidFill>
            </a:endParaRPr>
          </a:p>
        </p:txBody>
      </p:sp>
      <p:pic>
        <p:nvPicPr>
          <p:cNvPr id="3" name="Picture 2">
            <a:extLst>
              <a:ext uri="{FF2B5EF4-FFF2-40B4-BE49-F238E27FC236}">
                <a16:creationId xmlns:a16="http://schemas.microsoft.com/office/drawing/2014/main" id="{8D49470E-F67E-D41E-EA0D-AF370679A00A}"/>
              </a:ext>
            </a:extLst>
          </p:cNvPr>
          <p:cNvPicPr>
            <a:picLocks noChangeAspect="1"/>
          </p:cNvPicPr>
          <p:nvPr/>
        </p:nvPicPr>
        <p:blipFill>
          <a:blip r:embed="rId3"/>
          <a:srcRect r="67193"/>
          <a:stretch>
            <a:fillRect/>
          </a:stretch>
        </p:blipFill>
        <p:spPr>
          <a:xfrm>
            <a:off x="3690922" y="2648323"/>
            <a:ext cx="1367679" cy="1661435"/>
          </a:xfrm>
          <a:prstGeom prst="rect">
            <a:avLst/>
          </a:prstGeom>
        </p:spPr>
      </p:pic>
      <p:pic>
        <p:nvPicPr>
          <p:cNvPr id="11" name="Google Shape;515;p41">
            <a:extLst>
              <a:ext uri="{FF2B5EF4-FFF2-40B4-BE49-F238E27FC236}">
                <a16:creationId xmlns:a16="http://schemas.microsoft.com/office/drawing/2014/main" id="{4906B1CF-537A-A9A9-807F-8C9BFDF9C19F}"/>
              </a:ext>
            </a:extLst>
          </p:cNvPr>
          <p:cNvPicPr preferRelativeResize="0"/>
          <p:nvPr/>
        </p:nvPicPr>
        <p:blipFill>
          <a:blip r:embed="rId4">
            <a:alphaModFix/>
          </a:blip>
          <a:stretch>
            <a:fillRect/>
          </a:stretch>
        </p:blipFill>
        <p:spPr>
          <a:xfrm>
            <a:off x="1969691" y="3402152"/>
            <a:ext cx="476025" cy="476025"/>
          </a:xfrm>
          <a:prstGeom prst="rect">
            <a:avLst/>
          </a:prstGeom>
          <a:noFill/>
          <a:ln>
            <a:noFill/>
          </a:ln>
        </p:spPr>
      </p:pic>
      <p:pic>
        <p:nvPicPr>
          <p:cNvPr id="13" name="Google Shape;516;p41">
            <a:extLst>
              <a:ext uri="{FF2B5EF4-FFF2-40B4-BE49-F238E27FC236}">
                <a16:creationId xmlns:a16="http://schemas.microsoft.com/office/drawing/2014/main" id="{60DD3C08-E715-B7D2-BA56-EDC820165AB1}"/>
              </a:ext>
            </a:extLst>
          </p:cNvPr>
          <p:cNvPicPr preferRelativeResize="0"/>
          <p:nvPr/>
        </p:nvPicPr>
        <p:blipFill>
          <a:blip r:embed="rId5">
            <a:alphaModFix/>
          </a:blip>
          <a:stretch>
            <a:fillRect/>
          </a:stretch>
        </p:blipFill>
        <p:spPr>
          <a:xfrm>
            <a:off x="2012530" y="3440702"/>
            <a:ext cx="390349" cy="398925"/>
          </a:xfrm>
          <a:prstGeom prst="rect">
            <a:avLst/>
          </a:prstGeom>
          <a:noFill/>
          <a:ln>
            <a:noFill/>
          </a:ln>
        </p:spPr>
      </p:pic>
      <p:pic>
        <p:nvPicPr>
          <p:cNvPr id="16" name="Picture 2" descr="Bluesky change de logo et devient accessible à tous">
            <a:extLst>
              <a:ext uri="{FF2B5EF4-FFF2-40B4-BE49-F238E27FC236}">
                <a16:creationId xmlns:a16="http://schemas.microsoft.com/office/drawing/2014/main" id="{DE1AE349-DDCC-2F8F-3773-D2FCAEC4DE09}"/>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7671" t="9962" r="19072" b="11895"/>
          <a:stretch/>
        </p:blipFill>
        <p:spPr bwMode="auto">
          <a:xfrm>
            <a:off x="2675392" y="3402151"/>
            <a:ext cx="513316" cy="47602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5992B58-6DE8-EC62-0997-C3B63CF1E0BA}"/>
              </a:ext>
            </a:extLst>
          </p:cNvPr>
          <p:cNvSpPr txBox="1"/>
          <p:nvPr/>
        </p:nvSpPr>
        <p:spPr>
          <a:xfrm>
            <a:off x="1750061" y="3087536"/>
            <a:ext cx="1616761" cy="276999"/>
          </a:xfrm>
          <a:prstGeom prst="rect">
            <a:avLst/>
          </a:prstGeom>
          <a:noFill/>
        </p:spPr>
        <p:txBody>
          <a:bodyPr wrap="square">
            <a:spAutoFit/>
          </a:bodyPr>
          <a:lstStyle/>
          <a:p>
            <a:r>
              <a:rPr lang="en-US" sz="1200" i="1" dirty="0"/>
              <a:t>Follow </a:t>
            </a:r>
            <a:r>
              <a:rPr lang="en-US" sz="1200" b="1" i="1" dirty="0"/>
              <a:t>@asbmrpres</a:t>
            </a:r>
          </a:p>
        </p:txBody>
      </p:sp>
      <p:pic>
        <p:nvPicPr>
          <p:cNvPr id="20" name="Picture 19">
            <a:extLst>
              <a:ext uri="{FF2B5EF4-FFF2-40B4-BE49-F238E27FC236}">
                <a16:creationId xmlns:a16="http://schemas.microsoft.com/office/drawing/2014/main" id="{EE685999-E5C2-99A9-2DF2-913B1208162C}"/>
              </a:ext>
            </a:extLst>
          </p:cNvPr>
          <p:cNvPicPr>
            <a:picLocks noChangeAspect="1"/>
          </p:cNvPicPr>
          <p:nvPr/>
        </p:nvPicPr>
        <p:blipFill>
          <a:blip r:embed="rId3"/>
          <a:srcRect l="32918" r="34965"/>
          <a:stretch>
            <a:fillRect/>
          </a:stretch>
        </p:blipFill>
        <p:spPr>
          <a:xfrm>
            <a:off x="5224280" y="2700186"/>
            <a:ext cx="1367679" cy="1697158"/>
          </a:xfrm>
          <a:prstGeom prst="rect">
            <a:avLst/>
          </a:prstGeom>
        </p:spPr>
      </p:pic>
      <p:pic>
        <p:nvPicPr>
          <p:cNvPr id="22" name="Picture 21">
            <a:extLst>
              <a:ext uri="{FF2B5EF4-FFF2-40B4-BE49-F238E27FC236}">
                <a16:creationId xmlns:a16="http://schemas.microsoft.com/office/drawing/2014/main" id="{3E02FDA9-B2A0-B522-5784-F153B14D0566}"/>
              </a:ext>
            </a:extLst>
          </p:cNvPr>
          <p:cNvPicPr>
            <a:picLocks noChangeAspect="1"/>
          </p:cNvPicPr>
          <p:nvPr/>
        </p:nvPicPr>
        <p:blipFill>
          <a:blip r:embed="rId3"/>
          <a:srcRect l="68024" r="1671"/>
          <a:stretch>
            <a:fillRect/>
          </a:stretch>
        </p:blipFill>
        <p:spPr>
          <a:xfrm>
            <a:off x="6918906" y="2614994"/>
            <a:ext cx="1367679" cy="1798635"/>
          </a:xfrm>
          <a:prstGeom prst="rect">
            <a:avLst/>
          </a:prstGeom>
        </p:spPr>
      </p:pic>
    </p:spTree>
    <p:extLst>
      <p:ext uri="{BB962C8B-B14F-4D97-AF65-F5344CB8AC3E}">
        <p14:creationId xmlns:p14="http://schemas.microsoft.com/office/powerpoint/2010/main" val="13922498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24"/>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Networking: Mini and Micro Elevator Pitches</a:t>
            </a:r>
            <a:endParaRPr dirty="0"/>
          </a:p>
        </p:txBody>
      </p:sp>
      <p:pic>
        <p:nvPicPr>
          <p:cNvPr id="4" name="Picture 3" descr="A blue line drawing of an elevator&#10;&#10;AI-generated content may be incorrect.">
            <a:extLst>
              <a:ext uri="{FF2B5EF4-FFF2-40B4-BE49-F238E27FC236}">
                <a16:creationId xmlns:a16="http://schemas.microsoft.com/office/drawing/2014/main" id="{28AA7D20-EC40-3B35-5210-646513A467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9597" y="57081"/>
            <a:ext cx="1185736" cy="1185736"/>
          </a:xfrm>
          <a:prstGeom prst="rect">
            <a:avLst/>
          </a:prstGeom>
        </p:spPr>
      </p:pic>
      <p:sp>
        <p:nvSpPr>
          <p:cNvPr id="5" name="Content Placeholder 3">
            <a:extLst>
              <a:ext uri="{FF2B5EF4-FFF2-40B4-BE49-F238E27FC236}">
                <a16:creationId xmlns:a16="http://schemas.microsoft.com/office/drawing/2014/main" id="{26E77D8C-D3A9-2D84-5278-431B9D0FD15F}"/>
              </a:ext>
            </a:extLst>
          </p:cNvPr>
          <p:cNvSpPr txBox="1">
            <a:spLocks/>
          </p:cNvSpPr>
          <p:nvPr/>
        </p:nvSpPr>
        <p:spPr>
          <a:xfrm>
            <a:off x="288668" y="924946"/>
            <a:ext cx="4120371" cy="3651188"/>
          </a:xfrm>
          <a:prstGeom prst="rect">
            <a:avLst/>
          </a:prstGeom>
        </p:spPr>
        <p:txBody>
          <a:bodyPr vert="horz" lIns="91440" tIns="45720" rIns="91440" bIns="45720" rtlCol="0">
            <a:normAutofit fontScale="92500" lnSpcReduction="10000"/>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en-US" sz="2000" b="1" dirty="0">
                <a:solidFill>
                  <a:schemeClr val="accent4"/>
                </a:solidFill>
              </a:rPr>
              <a:t>Mini</a:t>
            </a:r>
          </a:p>
          <a:p>
            <a:r>
              <a:rPr lang="en-US" sz="2000" b="1" dirty="0"/>
              <a:t>Who is this for?</a:t>
            </a:r>
          </a:p>
          <a:p>
            <a:pPr lvl="1"/>
            <a:r>
              <a:rPr lang="en-US" sz="1850" dirty="0"/>
              <a:t>PIs, one-on-one meetings, vendors</a:t>
            </a:r>
          </a:p>
          <a:p>
            <a:r>
              <a:rPr lang="en-US" sz="2000" b="1" dirty="0"/>
              <a:t>What information should this include?</a:t>
            </a:r>
          </a:p>
          <a:p>
            <a:pPr lvl="1"/>
            <a:r>
              <a:rPr lang="en-US" sz="1850" dirty="0"/>
              <a:t>YOU: name, career stage, where you are from (city, university, lab)</a:t>
            </a:r>
          </a:p>
          <a:p>
            <a:pPr lvl="1"/>
            <a:r>
              <a:rPr lang="en-US" sz="1850" dirty="0"/>
              <a:t>Research: What the focus and importance of your research is;  “thesis”</a:t>
            </a:r>
          </a:p>
          <a:p>
            <a:r>
              <a:rPr lang="en-US" sz="2000" b="1" dirty="0"/>
              <a:t>How long?</a:t>
            </a:r>
          </a:p>
          <a:p>
            <a:pPr lvl="1"/>
            <a:r>
              <a:rPr lang="en-US" sz="1850" dirty="0"/>
              <a:t>15-30 seconds</a:t>
            </a:r>
            <a:endParaRPr lang="en-US" sz="1700" dirty="0"/>
          </a:p>
          <a:p>
            <a:pPr marL="0" indent="0">
              <a:buNone/>
            </a:pPr>
            <a:endParaRPr lang="en-US" sz="1400" dirty="0"/>
          </a:p>
          <a:p>
            <a:endParaRPr lang="en-US" sz="1400" dirty="0"/>
          </a:p>
          <a:p>
            <a:endParaRPr lang="en-US" sz="1400" dirty="0">
              <a:solidFill>
                <a:srgbClr val="FFFFFF"/>
              </a:solidFill>
            </a:endParaRPr>
          </a:p>
          <a:p>
            <a:endParaRPr lang="en-US" dirty="0"/>
          </a:p>
        </p:txBody>
      </p:sp>
      <p:sp>
        <p:nvSpPr>
          <p:cNvPr id="6" name="Content Placeholder 3">
            <a:extLst>
              <a:ext uri="{FF2B5EF4-FFF2-40B4-BE49-F238E27FC236}">
                <a16:creationId xmlns:a16="http://schemas.microsoft.com/office/drawing/2014/main" id="{54B57301-6B3E-4749-3C4B-9436310BCF91}"/>
              </a:ext>
            </a:extLst>
          </p:cNvPr>
          <p:cNvSpPr txBox="1">
            <a:spLocks/>
          </p:cNvSpPr>
          <p:nvPr/>
        </p:nvSpPr>
        <p:spPr>
          <a:xfrm>
            <a:off x="4409039" y="924945"/>
            <a:ext cx="4120371" cy="3651188"/>
          </a:xfrm>
          <a:prstGeom prst="rect">
            <a:avLst/>
          </a:prstGeom>
        </p:spPr>
        <p:txBody>
          <a:bodyPr vert="horz" lIns="91440" tIns="45720" rIns="91440" bIns="45720" rtlCol="0">
            <a:normAutofit fontScale="92500" lnSpcReduction="10000"/>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en-US" sz="2000" b="1" dirty="0">
                <a:solidFill>
                  <a:schemeClr val="accent4"/>
                </a:solidFill>
              </a:rPr>
              <a:t>Micro</a:t>
            </a:r>
          </a:p>
          <a:p>
            <a:r>
              <a:rPr lang="en-US" sz="2000" b="1" dirty="0"/>
              <a:t>Who is this for?</a:t>
            </a:r>
          </a:p>
          <a:p>
            <a:pPr lvl="1"/>
            <a:r>
              <a:rPr lang="en-US" sz="1850" dirty="0"/>
              <a:t>Group settings, networking events with 4+ people, peer-to-peer introductions</a:t>
            </a:r>
          </a:p>
          <a:p>
            <a:r>
              <a:rPr lang="en-US" sz="2000" b="1" dirty="0"/>
              <a:t>What information should this include?</a:t>
            </a:r>
          </a:p>
          <a:p>
            <a:pPr lvl="1"/>
            <a:r>
              <a:rPr lang="en-US" sz="1850" dirty="0"/>
              <a:t>YOU: name, career stage, where you are from (city, university, lab)</a:t>
            </a:r>
          </a:p>
          <a:p>
            <a:pPr lvl="1"/>
            <a:r>
              <a:rPr lang="en-US" sz="1850" dirty="0"/>
              <a:t>Research keywords</a:t>
            </a:r>
          </a:p>
          <a:p>
            <a:r>
              <a:rPr lang="en-US" sz="2000" b="1" dirty="0"/>
              <a:t>How long?</a:t>
            </a:r>
          </a:p>
          <a:p>
            <a:pPr lvl="1"/>
            <a:r>
              <a:rPr lang="en-US" sz="1850" dirty="0"/>
              <a:t>3-10 seconds</a:t>
            </a:r>
            <a:endParaRPr lang="en-US" sz="1700" dirty="0"/>
          </a:p>
          <a:p>
            <a:pPr marL="0" indent="0">
              <a:buNone/>
            </a:pPr>
            <a:endParaRPr lang="en-US" sz="1400" dirty="0"/>
          </a:p>
          <a:p>
            <a:endParaRPr lang="en-US" sz="1400" dirty="0"/>
          </a:p>
          <a:p>
            <a:endParaRPr lang="en-US" sz="1400" dirty="0">
              <a:solidFill>
                <a:srgbClr val="FFFFFF"/>
              </a:solidFill>
            </a:endParaRPr>
          </a:p>
          <a:p>
            <a:endParaRPr lang="en-US" dirty="0"/>
          </a:p>
        </p:txBody>
      </p:sp>
      <p:sp>
        <p:nvSpPr>
          <p:cNvPr id="3" name="Rectangle 2">
            <a:extLst>
              <a:ext uri="{FF2B5EF4-FFF2-40B4-BE49-F238E27FC236}">
                <a16:creationId xmlns:a16="http://schemas.microsoft.com/office/drawing/2014/main" id="{D6DDD02B-F72F-BE17-04BD-E0ADB92C061A}"/>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8">
          <a:extLst>
            <a:ext uri="{FF2B5EF4-FFF2-40B4-BE49-F238E27FC236}">
              <a16:creationId xmlns:a16="http://schemas.microsoft.com/office/drawing/2014/main" id="{B4158C91-5640-032D-AFF9-9BA3479FB800}"/>
            </a:ext>
          </a:extLst>
        </p:cNvPr>
        <p:cNvGrpSpPr/>
        <p:nvPr/>
      </p:nvGrpSpPr>
      <p:grpSpPr>
        <a:xfrm>
          <a:off x="0" y="0"/>
          <a:ext cx="0" cy="0"/>
          <a:chOff x="0" y="0"/>
          <a:chExt cx="0" cy="0"/>
        </a:xfrm>
      </p:grpSpPr>
      <p:sp>
        <p:nvSpPr>
          <p:cNvPr id="470" name="Google Shape;470;p36">
            <a:extLst>
              <a:ext uri="{FF2B5EF4-FFF2-40B4-BE49-F238E27FC236}">
                <a16:creationId xmlns:a16="http://schemas.microsoft.com/office/drawing/2014/main" id="{0F9F558A-B1A3-22C2-0A83-24B8587DA2DC}"/>
              </a:ext>
            </a:extLst>
          </p:cNvPr>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Where to Network</a:t>
            </a:r>
            <a:endParaRPr dirty="0"/>
          </a:p>
        </p:txBody>
      </p:sp>
      <p:sp>
        <p:nvSpPr>
          <p:cNvPr id="471" name="Google Shape;471;p36">
            <a:extLst>
              <a:ext uri="{FF2B5EF4-FFF2-40B4-BE49-F238E27FC236}">
                <a16:creationId xmlns:a16="http://schemas.microsoft.com/office/drawing/2014/main" id="{DBE5123F-30DE-DAE2-FE73-1D1FD6265E2A}"/>
              </a:ext>
            </a:extLst>
          </p:cNvPr>
          <p:cNvSpPr txBox="1">
            <a:spLocks noGrp="1"/>
          </p:cNvSpPr>
          <p:nvPr>
            <p:ph idx="1"/>
          </p:nvPr>
        </p:nvSpPr>
        <p:spPr>
          <a:prstGeom prst="rect">
            <a:avLst/>
          </a:prstGeom>
        </p:spPr>
        <p:txBody>
          <a:bodyPr spcFirstLastPara="1" wrap="square" lIns="91425" tIns="91425" rIns="91425" bIns="91425" anchor="t" anchorCtr="0">
            <a:noAutofit/>
          </a:bodyPr>
          <a:lstStyle/>
          <a:p>
            <a:pPr marL="0" marR="0">
              <a:buNone/>
            </a:pPr>
            <a:r>
              <a:rPr lang="en-US" sz="1400" b="1" dirty="0">
                <a:solidFill>
                  <a:schemeClr val="accent4"/>
                </a:solidFill>
                <a:effectLst/>
                <a:ea typeface="Times New Roman" panose="02020603050405020304" pitchFamily="18" charset="0"/>
                <a:cs typeface="Aptos" panose="020B0004020202020204" pitchFamily="34" charset="0"/>
              </a:rPr>
              <a:t>Informal Networking</a:t>
            </a:r>
            <a:endParaRPr lang="en-US" sz="1400" b="1" dirty="0">
              <a:solidFill>
                <a:schemeClr val="accent4"/>
              </a:solidFill>
              <a:ea typeface="Times New Roman" panose="02020603050405020304" pitchFamily="18" charset="0"/>
              <a:cs typeface="Aptos" panose="020B0004020202020204" pitchFamily="34" charset="0"/>
            </a:endParaRPr>
          </a:p>
          <a:p>
            <a:pPr marL="28575" indent="-285750"/>
            <a:r>
              <a:rPr lang="en-US" sz="1400" dirty="0">
                <a:solidFill>
                  <a:srgbClr val="000000"/>
                </a:solidFill>
                <a:effectLst/>
                <a:ea typeface="Times New Roman" panose="02020603050405020304" pitchFamily="18" charset="0"/>
                <a:cs typeface="Aptos" panose="020B0004020202020204" pitchFamily="34" charset="0"/>
              </a:rPr>
              <a:t>ESI Game Night</a:t>
            </a:r>
            <a:r>
              <a:rPr lang="en-US" sz="1400" dirty="0">
                <a:solidFill>
                  <a:srgbClr val="000000"/>
                </a:solidFill>
                <a:ea typeface="Times New Roman" panose="02020603050405020304" pitchFamily="18" charset="0"/>
                <a:cs typeface="Aptos" panose="020B0004020202020204" pitchFamily="34" charset="0"/>
              </a:rPr>
              <a:t> (Kings Entertainment, </a:t>
            </a:r>
            <a:r>
              <a:rPr lang="en-US" sz="1400" dirty="0">
                <a:solidFill>
                  <a:srgbClr val="000000"/>
                </a:solidFill>
                <a:effectLst/>
                <a:ea typeface="Times New Roman" panose="02020603050405020304" pitchFamily="18" charset="0"/>
                <a:cs typeface="Aptos" panose="020B0004020202020204" pitchFamily="34" charset="0"/>
              </a:rPr>
              <a:t>Thursday, October 8, </a:t>
            </a:r>
            <a:r>
              <a:rPr lang="en-US" sz="1400" dirty="0">
                <a:solidFill>
                  <a:srgbClr val="000000"/>
                </a:solidFill>
                <a:ea typeface="Times New Roman" panose="02020603050405020304" pitchFamily="18" charset="0"/>
                <a:cs typeface="Aptos" panose="020B0004020202020204" pitchFamily="34" charset="0"/>
              </a:rPr>
              <a:t>6-9 PM</a:t>
            </a:r>
            <a:r>
              <a:rPr lang="en-US" sz="1400" dirty="0">
                <a:solidFill>
                  <a:srgbClr val="000000"/>
                </a:solidFill>
                <a:effectLst/>
                <a:ea typeface="Times New Roman" panose="02020603050405020304" pitchFamily="18" charset="0"/>
                <a:cs typeface="Aptos" panose="020B0004020202020204" pitchFamily="34" charset="0"/>
              </a:rPr>
              <a:t>)</a:t>
            </a:r>
            <a:endParaRPr lang="en-US" sz="1400" dirty="0">
              <a:solidFill>
                <a:srgbClr val="000000"/>
              </a:solidFill>
              <a:ea typeface="Times New Roman" panose="02020603050405020304" pitchFamily="18" charset="0"/>
              <a:cs typeface="Aptos" panose="020B0004020202020204" pitchFamily="34" charset="0"/>
            </a:endParaRPr>
          </a:p>
          <a:p>
            <a:pPr marL="28575" indent="-285750"/>
            <a:r>
              <a:rPr lang="en-US" sz="1400" dirty="0">
                <a:solidFill>
                  <a:srgbClr val="000000"/>
                </a:solidFill>
                <a:effectLst/>
                <a:ea typeface="Times New Roman" panose="02020603050405020304" pitchFamily="18" charset="0"/>
                <a:cs typeface="Aptos" panose="020B0004020202020204" pitchFamily="34" charset="0"/>
              </a:rPr>
              <a:t>Welcome Reception during Plenary Poster Session (</a:t>
            </a:r>
            <a:r>
              <a:rPr lang="en-US" sz="1400" dirty="0">
                <a:solidFill>
                  <a:srgbClr val="000000"/>
                </a:solidFill>
                <a:ea typeface="Times New Roman" panose="02020603050405020304" pitchFamily="18" charset="0"/>
                <a:cs typeface="Aptos" panose="020B0004020202020204" pitchFamily="34" charset="0"/>
              </a:rPr>
              <a:t>Exhibit Hall C&amp;D, </a:t>
            </a:r>
            <a:r>
              <a:rPr lang="en-US" sz="1400" dirty="0">
                <a:solidFill>
                  <a:srgbClr val="000000"/>
                </a:solidFill>
                <a:effectLst/>
                <a:ea typeface="Times New Roman" panose="02020603050405020304" pitchFamily="18" charset="0"/>
                <a:cs typeface="Aptos" panose="020B0004020202020204" pitchFamily="34" charset="0"/>
              </a:rPr>
              <a:t>Friday, 10/9, 5:30-7 PM) </a:t>
            </a:r>
          </a:p>
          <a:p>
            <a:pPr marL="28575" indent="-285750"/>
            <a:r>
              <a:rPr lang="en-US" sz="1400" dirty="0">
                <a:solidFill>
                  <a:srgbClr val="000000"/>
                </a:solidFill>
                <a:effectLst/>
                <a:ea typeface="Times New Roman" panose="02020603050405020304" pitchFamily="18" charset="0"/>
                <a:cs typeface="Aptos" panose="020B0004020202020204" pitchFamily="34" charset="0"/>
              </a:rPr>
              <a:t>Coffee Breaks/Networking Breaks (Hallways)</a:t>
            </a:r>
            <a:endParaRPr lang="en-US" sz="1400" dirty="0">
              <a:solidFill>
                <a:srgbClr val="000000"/>
              </a:solidFill>
              <a:ea typeface="Times New Roman" panose="02020603050405020304" pitchFamily="18" charset="0"/>
              <a:cs typeface="Aptos" panose="020B0004020202020204" pitchFamily="34" charset="0"/>
            </a:endParaRPr>
          </a:p>
          <a:p>
            <a:pPr marL="28575" indent="-285750"/>
            <a:r>
              <a:rPr lang="en-US" sz="1400" dirty="0">
                <a:solidFill>
                  <a:srgbClr val="000000"/>
                </a:solidFill>
                <a:effectLst/>
                <a:ea typeface="Times New Roman" panose="02020603050405020304" pitchFamily="18" charset="0"/>
                <a:cs typeface="Aptos" panose="020B0004020202020204" pitchFamily="34" charset="0"/>
              </a:rPr>
              <a:t>ASBMR Social Networking Event* (John B. Hynes Veterans Memorial Convention Center, Saturday, 10/10, 8:30-11 PM)</a:t>
            </a:r>
          </a:p>
          <a:p>
            <a:pPr marL="28575" indent="-285750"/>
            <a:r>
              <a:rPr lang="en-US" sz="1400" dirty="0">
                <a:solidFill>
                  <a:srgbClr val="000000"/>
                </a:solidFill>
                <a:effectLst/>
                <a:ea typeface="Times New Roman" panose="02020603050405020304" pitchFamily="18" charset="0"/>
                <a:cs typeface="Aptos" panose="020B0004020202020204" pitchFamily="34" charset="0"/>
              </a:rPr>
              <a:t>Social Media (X/BlueSky)</a:t>
            </a:r>
            <a:endParaRPr lang="en-US" sz="1400" dirty="0">
              <a:solidFill>
                <a:srgbClr val="FF0000"/>
              </a:solidFill>
              <a:effectLst/>
              <a:ea typeface="Aptos" panose="020B0004020202020204" pitchFamily="34" charset="0"/>
              <a:cs typeface="Aptos" panose="020B0004020202020204" pitchFamily="34" charset="0"/>
            </a:endParaRPr>
          </a:p>
          <a:p>
            <a:pPr indent="-319722">
              <a:lnSpc>
                <a:spcPct val="95000"/>
              </a:lnSpc>
              <a:buClr>
                <a:srgbClr val="000000"/>
              </a:buClr>
              <a:buSzPts val="1435"/>
            </a:pPr>
            <a:endParaRPr sz="1435" dirty="0"/>
          </a:p>
        </p:txBody>
      </p:sp>
      <p:sp>
        <p:nvSpPr>
          <p:cNvPr id="2" name="TextBox 1">
            <a:extLst>
              <a:ext uri="{FF2B5EF4-FFF2-40B4-BE49-F238E27FC236}">
                <a16:creationId xmlns:a16="http://schemas.microsoft.com/office/drawing/2014/main" id="{8BDB21AB-B8AD-75C0-6790-25D5F51D1402}"/>
              </a:ext>
            </a:extLst>
          </p:cNvPr>
          <p:cNvSpPr txBox="1"/>
          <p:nvPr/>
        </p:nvSpPr>
        <p:spPr>
          <a:xfrm>
            <a:off x="288668" y="4357293"/>
            <a:ext cx="4099034" cy="307777"/>
          </a:xfrm>
          <a:prstGeom prst="rect">
            <a:avLst/>
          </a:prstGeom>
          <a:noFill/>
        </p:spPr>
        <p:txBody>
          <a:bodyPr wrap="square" rtlCol="0">
            <a:spAutoFit/>
          </a:bodyPr>
          <a:lstStyle/>
          <a:p>
            <a:r>
              <a:rPr lang="en-US" sz="1400" dirty="0">
                <a:solidFill>
                  <a:srgbClr val="000000"/>
                </a:solidFill>
                <a:latin typeface="Aptos" panose="020B0004020202020204" pitchFamily="34" charset="0"/>
                <a:ea typeface="Times New Roman" panose="02020603050405020304" pitchFamily="18" charset="0"/>
                <a:cs typeface="Aptos" panose="020B0004020202020204" pitchFamily="34" charset="0"/>
              </a:rPr>
              <a:t>*Additional registration fee</a:t>
            </a:r>
            <a:endParaRPr lang="en-US" sz="1400" dirty="0"/>
          </a:p>
        </p:txBody>
      </p:sp>
      <p:pic>
        <p:nvPicPr>
          <p:cNvPr id="7" name="Picture 6" descr="x&#10;&#10;AI-generated content may be incorrect.">
            <a:extLst>
              <a:ext uri="{FF2B5EF4-FFF2-40B4-BE49-F238E27FC236}">
                <a16:creationId xmlns:a16="http://schemas.microsoft.com/office/drawing/2014/main" id="{40F6BDFB-2B2B-C058-5842-8C9D23EE1225}"/>
              </a:ext>
            </a:extLst>
          </p:cNvPr>
          <p:cNvPicPr>
            <a:picLocks noChangeAspect="1"/>
          </p:cNvPicPr>
          <p:nvPr/>
        </p:nvPicPr>
        <p:blipFill>
          <a:blip r:embed="rId3"/>
          <a:stretch>
            <a:fillRect/>
          </a:stretch>
        </p:blipFill>
        <p:spPr>
          <a:xfrm>
            <a:off x="633463" y="2962881"/>
            <a:ext cx="4531109" cy="857549"/>
          </a:xfrm>
          <a:prstGeom prst="rect">
            <a:avLst/>
          </a:prstGeom>
        </p:spPr>
      </p:pic>
      <p:sp>
        <p:nvSpPr>
          <p:cNvPr id="4" name="Rectangle 3">
            <a:extLst>
              <a:ext uri="{FF2B5EF4-FFF2-40B4-BE49-F238E27FC236}">
                <a16:creationId xmlns:a16="http://schemas.microsoft.com/office/drawing/2014/main" id="{0D5C60E0-60F3-ECAC-64AF-77BFCE6C52A7}"/>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72349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37"/>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Networking vs. Connecting</a:t>
            </a:r>
            <a:endParaRPr dirty="0"/>
          </a:p>
        </p:txBody>
      </p:sp>
      <p:sp>
        <p:nvSpPr>
          <p:cNvPr id="477" name="Google Shape;477;p37"/>
          <p:cNvSpPr txBox="1">
            <a:spLocks noGrp="1"/>
          </p:cNvSpPr>
          <p:nvPr>
            <p:ph idx="1"/>
          </p:nvPr>
        </p:nvSpPr>
        <p:spPr>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None/>
            </a:pPr>
            <a:r>
              <a:rPr lang="en" sz="1500" b="1" i="1" dirty="0">
                <a:solidFill>
                  <a:schemeClr val="accent4"/>
                </a:solidFill>
              </a:rPr>
              <a:t>Networking is about knowing more people. Connecting is about knowing people more.</a:t>
            </a:r>
            <a:endParaRPr sz="1500" b="1" i="1" dirty="0">
              <a:solidFill>
                <a:schemeClr val="accent4"/>
              </a:solidFill>
            </a:endParaRPr>
          </a:p>
        </p:txBody>
      </p:sp>
      <p:pic>
        <p:nvPicPr>
          <p:cNvPr id="5" name="Picture 4" descr="A group of people talking&#10;&#10;AI-generated content may be incorrect.">
            <a:extLst>
              <a:ext uri="{FF2B5EF4-FFF2-40B4-BE49-F238E27FC236}">
                <a16:creationId xmlns:a16="http://schemas.microsoft.com/office/drawing/2014/main" id="{F3D0250A-609B-9CC3-ADEA-798B48648DD2}"/>
              </a:ext>
            </a:extLst>
          </p:cNvPr>
          <p:cNvPicPr>
            <a:picLocks noChangeAspect="1"/>
          </p:cNvPicPr>
          <p:nvPr/>
        </p:nvPicPr>
        <p:blipFill>
          <a:blip r:embed="rId3"/>
          <a:srcRect l="36540" t="13022" r="6487"/>
          <a:stretch>
            <a:fillRect/>
          </a:stretch>
        </p:blipFill>
        <p:spPr>
          <a:xfrm>
            <a:off x="730498" y="1180906"/>
            <a:ext cx="3174072" cy="3203769"/>
          </a:xfrm>
          <a:prstGeom prst="rect">
            <a:avLst/>
          </a:prstGeom>
          <a:ln>
            <a:solidFill>
              <a:srgbClr val="091724"/>
            </a:solidFill>
          </a:ln>
        </p:spPr>
      </p:pic>
      <p:sp>
        <p:nvSpPr>
          <p:cNvPr id="3" name="Content Placeholder 3">
            <a:extLst>
              <a:ext uri="{FF2B5EF4-FFF2-40B4-BE49-F238E27FC236}">
                <a16:creationId xmlns:a16="http://schemas.microsoft.com/office/drawing/2014/main" id="{932FF44B-7F62-55AD-9DEA-66C48EB103BB}"/>
              </a:ext>
            </a:extLst>
          </p:cNvPr>
          <p:cNvSpPr txBox="1">
            <a:spLocks/>
          </p:cNvSpPr>
          <p:nvPr/>
        </p:nvSpPr>
        <p:spPr>
          <a:xfrm>
            <a:off x="4346400" y="1193574"/>
            <a:ext cx="4656086" cy="3203769"/>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2000" dirty="0"/>
              <a:t>Networking is more than meeting someone.</a:t>
            </a:r>
          </a:p>
          <a:p>
            <a:r>
              <a:rPr lang="en-US" sz="2000" dirty="0"/>
              <a:t>Peer-to-peer networking is just as important as meeting with PIs.</a:t>
            </a:r>
          </a:p>
          <a:p>
            <a:pPr lvl="1"/>
            <a:r>
              <a:rPr lang="en-US" sz="1850" dirty="0"/>
              <a:t>Invite other people to join you for a coffee, or lunch or dinner, or to go explore the city together</a:t>
            </a:r>
          </a:p>
          <a:p>
            <a:r>
              <a:rPr lang="en-US" sz="2000" dirty="0">
                <a:solidFill>
                  <a:srgbClr val="000000"/>
                </a:solidFill>
                <a:ea typeface="Arial"/>
                <a:cs typeface="Arial"/>
                <a:sym typeface="Arial"/>
              </a:rPr>
              <a:t>Being </a:t>
            </a:r>
            <a:r>
              <a:rPr lang="en-US" sz="2000" i="1" u="sng" dirty="0">
                <a:solidFill>
                  <a:srgbClr val="000000"/>
                </a:solidFill>
                <a:ea typeface="Arial"/>
                <a:cs typeface="Arial"/>
                <a:sym typeface="Arial"/>
              </a:rPr>
              <a:t>INCLUSIVE</a:t>
            </a:r>
            <a:r>
              <a:rPr lang="en-US" sz="2000" dirty="0">
                <a:solidFill>
                  <a:srgbClr val="000000"/>
                </a:solidFill>
                <a:ea typeface="Arial"/>
                <a:cs typeface="Arial"/>
                <a:sym typeface="Arial"/>
              </a:rPr>
              <a:t> is </a:t>
            </a:r>
            <a:r>
              <a:rPr lang="en-US" sz="2000" i="1" u="sng" dirty="0">
                <a:solidFill>
                  <a:srgbClr val="000000"/>
                </a:solidFill>
                <a:ea typeface="Arial"/>
                <a:cs typeface="Arial"/>
                <a:sym typeface="Arial"/>
              </a:rPr>
              <a:t>ACTIVE</a:t>
            </a:r>
          </a:p>
          <a:p>
            <a:pPr marL="0" indent="0">
              <a:buNone/>
            </a:pPr>
            <a:endParaRPr lang="en-US" sz="2000" dirty="0"/>
          </a:p>
          <a:p>
            <a:pPr lvl="1"/>
            <a:endParaRPr lang="en-US" sz="1850" dirty="0"/>
          </a:p>
          <a:p>
            <a:endParaRPr lang="en-US" sz="1700" dirty="0"/>
          </a:p>
          <a:p>
            <a:pPr marL="0" indent="0">
              <a:buNone/>
            </a:pPr>
            <a:endParaRPr lang="en-US" sz="1400" dirty="0"/>
          </a:p>
          <a:p>
            <a:endParaRPr lang="en-US" sz="1400" dirty="0"/>
          </a:p>
          <a:p>
            <a:endParaRPr lang="en-US" sz="1400" dirty="0">
              <a:solidFill>
                <a:srgbClr val="FFFFFF"/>
              </a:solidFill>
            </a:endParaRPr>
          </a:p>
          <a:p>
            <a:endParaRPr lang="en-US" dirty="0"/>
          </a:p>
        </p:txBody>
      </p:sp>
      <p:sp>
        <p:nvSpPr>
          <p:cNvPr id="6" name="Rectangle 5">
            <a:extLst>
              <a:ext uri="{FF2B5EF4-FFF2-40B4-BE49-F238E27FC236}">
                <a16:creationId xmlns:a16="http://schemas.microsoft.com/office/drawing/2014/main" id="{01AA466E-76DE-9147-B9B6-A3E4A6117E6D}"/>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29"/>
          <p:cNvSpPr txBox="1">
            <a:spLocks noGrp="1"/>
          </p:cNvSpPr>
          <p:nvPr>
            <p:ph type="title"/>
          </p:nvPr>
        </p:nvSpPr>
        <p:spPr/>
        <p:txBody>
          <a:bodyPr spcFirstLastPara="1" wrap="square" lIns="91425" tIns="91425" rIns="91425" bIns="91425" anchor="ctr" anchorCtr="0">
            <a:normAutofit/>
          </a:bodyPr>
          <a:lstStyle/>
          <a:p>
            <a:pPr marL="0" lvl="0" indent="0" rtl="0">
              <a:spcBef>
                <a:spcPts val="0"/>
              </a:spcBef>
              <a:spcAft>
                <a:spcPts val="0"/>
              </a:spcAft>
              <a:buNone/>
            </a:pPr>
            <a:r>
              <a:rPr lang="en-US" dirty="0"/>
              <a:t>Balance:</a:t>
            </a:r>
            <a:br>
              <a:rPr lang="en-US" dirty="0"/>
            </a:br>
            <a:r>
              <a:rPr lang="en-US" sz="2200" dirty="0"/>
              <a:t>Active engagement/conference burnout</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30"/>
          <p:cNvSpPr txBox="1">
            <a:spLocks noGrp="1"/>
          </p:cNvSpPr>
          <p:nvPr>
            <p:ph type="title"/>
          </p:nvPr>
        </p:nvSpPr>
        <p:spPr/>
        <p:txBody>
          <a:bodyPr spcFirstLastPara="1" wrap="square" lIns="91425" tIns="91425" rIns="91425" bIns="91425" anchor="ctr" anchorCtr="0">
            <a:normAutofit fontScale="90000"/>
          </a:bodyPr>
          <a:lstStyle/>
          <a:p>
            <a:pPr marL="0" lvl="0" indent="0" rtl="0">
              <a:spcBef>
                <a:spcPts val="0"/>
              </a:spcBef>
              <a:spcAft>
                <a:spcPts val="0"/>
              </a:spcAft>
              <a:buNone/>
            </a:pPr>
            <a:r>
              <a:rPr lang="en" dirty="0"/>
              <a:t>Balance active engagement vs. conference burnout</a:t>
            </a:r>
            <a:endParaRPr lang="en-US" dirty="0"/>
          </a:p>
        </p:txBody>
      </p:sp>
      <p:graphicFrame>
        <p:nvGraphicFramePr>
          <p:cNvPr id="414" name="Google Shape;412;p30">
            <a:extLst>
              <a:ext uri="{FF2B5EF4-FFF2-40B4-BE49-F238E27FC236}">
                <a16:creationId xmlns:a16="http://schemas.microsoft.com/office/drawing/2014/main" id="{B97BC741-939E-9230-3103-B322D7A0AAE1}"/>
              </a:ext>
            </a:extLst>
          </p:cNvPr>
          <p:cNvGraphicFramePr/>
          <p:nvPr/>
        </p:nvGraphicFramePr>
        <p:xfrm>
          <a:off x="381000" y="1143000"/>
          <a:ext cx="8458200" cy="295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9F53874D-CA61-6BFF-DAA4-7907A1A6D59C}"/>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8" name="Google Shape;418;p31"/>
          <p:cNvSpPr txBox="1">
            <a:spLocks noGrp="1"/>
          </p:cNvSpPr>
          <p:nvPr>
            <p:ph type="title"/>
          </p:nvPr>
        </p:nvSpPr>
        <p:spPr/>
        <p:txBody>
          <a:bodyPr spcFirstLastPara="1" wrap="square" lIns="91425" tIns="91425" rIns="91425" bIns="91425" anchor="ctr" anchorCtr="0">
            <a:normAutofit/>
          </a:bodyPr>
          <a:lstStyle/>
          <a:p>
            <a:pPr lvl="0">
              <a:lnSpc>
                <a:spcPct val="90000"/>
              </a:lnSpc>
              <a:spcBef>
                <a:spcPts val="0"/>
              </a:spcBef>
              <a:spcAft>
                <a:spcPts val="0"/>
              </a:spcAft>
            </a:pPr>
            <a:r>
              <a:rPr lang="en-US" b="1" dirty="0"/>
              <a:t>F(ear) O(f) M(</a:t>
            </a:r>
            <a:r>
              <a:rPr lang="en-US" b="1" dirty="0" err="1"/>
              <a:t>issing</a:t>
            </a:r>
            <a:r>
              <a:rPr lang="en-US" b="1" dirty="0"/>
              <a:t>) O(</a:t>
            </a:r>
            <a:r>
              <a:rPr lang="en-US" b="1" dirty="0" err="1"/>
              <a:t>ut</a:t>
            </a:r>
            <a:r>
              <a:rPr lang="en-US" b="1" dirty="0"/>
              <a:t>)</a:t>
            </a:r>
            <a:endParaRPr lang="en-US" sz="1100" dirty="0"/>
          </a:p>
        </p:txBody>
      </p:sp>
      <p:sp>
        <p:nvSpPr>
          <p:cNvPr id="3" name="Content Placeholder 2">
            <a:extLst>
              <a:ext uri="{FF2B5EF4-FFF2-40B4-BE49-F238E27FC236}">
                <a16:creationId xmlns:a16="http://schemas.microsoft.com/office/drawing/2014/main" id="{3801A944-C999-45F0-AFA7-4F03783B35A2}"/>
              </a:ext>
            </a:extLst>
          </p:cNvPr>
          <p:cNvSpPr>
            <a:spLocks noGrp="1"/>
          </p:cNvSpPr>
          <p:nvPr>
            <p:ph idx="1"/>
          </p:nvPr>
        </p:nvSpPr>
        <p:spPr/>
        <p:txBody>
          <a:bodyPr>
            <a:normAutofit lnSpcReduction="10000"/>
          </a:bodyPr>
          <a:lstStyle/>
          <a:p>
            <a:pPr marL="0" indent="0">
              <a:buNone/>
            </a:pPr>
            <a:r>
              <a:rPr lang="en-US" sz="1800" b="1" dirty="0">
                <a:solidFill>
                  <a:schemeClr val="accent4"/>
                </a:solidFill>
              </a:rPr>
              <a:t>DO:</a:t>
            </a:r>
          </a:p>
          <a:p>
            <a:r>
              <a:rPr lang="en-US" sz="1800" dirty="0"/>
              <a:t>Follow your itinerary</a:t>
            </a:r>
          </a:p>
          <a:p>
            <a:r>
              <a:rPr lang="en-US" sz="1800" dirty="0"/>
              <a:t>Schedule time to recharge and explore</a:t>
            </a:r>
          </a:p>
          <a:p>
            <a:pPr lvl="1"/>
            <a:r>
              <a:rPr lang="en-US" sz="1600" dirty="0"/>
              <a:t>Take the time you need to perform your best </a:t>
            </a:r>
          </a:p>
          <a:p>
            <a:r>
              <a:rPr lang="en-US" sz="1800" dirty="0"/>
              <a:t>Prioritize people over paper</a:t>
            </a:r>
          </a:p>
          <a:p>
            <a:pPr lvl="1"/>
            <a:r>
              <a:rPr lang="en-US" sz="1600" dirty="0"/>
              <a:t>Seeing posters and attending presentations are great, but conferences are opportunities to get to meet people </a:t>
            </a:r>
          </a:p>
          <a:p>
            <a:r>
              <a:rPr lang="en-US" sz="1800" dirty="0"/>
              <a:t>Take advantage of ESI mics</a:t>
            </a:r>
          </a:p>
          <a:p>
            <a:r>
              <a:rPr lang="en-US" sz="1800" dirty="0"/>
              <a:t>Browse social media recaps</a:t>
            </a:r>
          </a:p>
          <a:p>
            <a:pPr marL="0" indent="0">
              <a:buNone/>
            </a:pPr>
            <a:endParaRPr lang="en-US" dirty="0"/>
          </a:p>
        </p:txBody>
      </p:sp>
      <p:grpSp>
        <p:nvGrpSpPr>
          <p:cNvPr id="6" name="Group 5">
            <a:extLst>
              <a:ext uri="{FF2B5EF4-FFF2-40B4-BE49-F238E27FC236}">
                <a16:creationId xmlns:a16="http://schemas.microsoft.com/office/drawing/2014/main" id="{CE4BBAAF-D6B6-1AC9-12CA-3600C3C9B50F}"/>
              </a:ext>
            </a:extLst>
          </p:cNvPr>
          <p:cNvGrpSpPr/>
          <p:nvPr/>
        </p:nvGrpSpPr>
        <p:grpSpPr>
          <a:xfrm>
            <a:off x="4418329" y="806816"/>
            <a:ext cx="4181710" cy="1764934"/>
            <a:chOff x="0" y="1257300"/>
            <a:chExt cx="4200311" cy="1983828"/>
          </a:xfrm>
          <a:solidFill>
            <a:schemeClr val="accent3"/>
          </a:solidFill>
        </p:grpSpPr>
        <p:sp>
          <p:nvSpPr>
            <p:cNvPr id="7" name="Rectangle 6">
              <a:extLst>
                <a:ext uri="{FF2B5EF4-FFF2-40B4-BE49-F238E27FC236}">
                  <a16:creationId xmlns:a16="http://schemas.microsoft.com/office/drawing/2014/main" id="{168C09B1-C4A7-EF80-D860-A8791B7A303D}"/>
                </a:ext>
              </a:extLst>
            </p:cNvPr>
            <p:cNvSpPr/>
            <p:nvPr/>
          </p:nvSpPr>
          <p:spPr>
            <a:xfrm>
              <a:off x="0" y="1257300"/>
              <a:ext cx="4191000" cy="1885950"/>
            </a:xfrm>
            <a:prstGeom prst="rect">
              <a:avLst/>
            </a:prstGeom>
            <a:grp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8" name="TextBox 7">
              <a:extLst>
                <a:ext uri="{FF2B5EF4-FFF2-40B4-BE49-F238E27FC236}">
                  <a16:creationId xmlns:a16="http://schemas.microsoft.com/office/drawing/2014/main" id="{1B587AAE-5FDA-8C3A-BCD1-F96C80343EE6}"/>
                </a:ext>
              </a:extLst>
            </p:cNvPr>
            <p:cNvSpPr txBox="1"/>
            <p:nvPr/>
          </p:nvSpPr>
          <p:spPr>
            <a:xfrm>
              <a:off x="9311" y="1355178"/>
              <a:ext cx="4191000" cy="188595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3978" tIns="0" rIns="413978" bIns="330200" numCol="1" spcCol="1270" anchor="t" anchorCtr="0">
              <a:noAutofit/>
            </a:bodyPr>
            <a:lstStyle/>
            <a:p>
              <a:pPr marL="0" lvl="0" indent="0" algn="l" defTabSz="1066800">
                <a:lnSpc>
                  <a:spcPct val="90000"/>
                </a:lnSpc>
                <a:spcBef>
                  <a:spcPct val="0"/>
                </a:spcBef>
                <a:spcAft>
                  <a:spcPct val="35000"/>
                </a:spcAft>
                <a:buNone/>
              </a:pPr>
              <a:r>
                <a:rPr lang="en-US" sz="2400" b="1" kern="1200" dirty="0"/>
                <a:t>DO NOT:</a:t>
              </a:r>
              <a:endParaRPr lang="en-US" sz="2400" kern="1200" dirty="0"/>
            </a:p>
            <a:p>
              <a:pPr marL="171450" lvl="1" indent="-171450" algn="l" defTabSz="844550">
                <a:lnSpc>
                  <a:spcPct val="90000"/>
                </a:lnSpc>
                <a:spcBef>
                  <a:spcPct val="0"/>
                </a:spcBef>
                <a:spcAft>
                  <a:spcPct val="15000"/>
                </a:spcAft>
                <a:buChar char="•"/>
              </a:pPr>
              <a:r>
                <a:rPr lang="en-US" sz="1900" dirty="0"/>
                <a:t>A</a:t>
              </a:r>
              <a:r>
                <a:rPr lang="en-US" sz="1900" kern="1200" dirty="0"/>
                <a:t>ttend every session</a:t>
              </a:r>
            </a:p>
            <a:p>
              <a:pPr marL="171450" lvl="1" indent="-171450" algn="l" defTabSz="844550">
                <a:lnSpc>
                  <a:spcPct val="90000"/>
                </a:lnSpc>
                <a:spcBef>
                  <a:spcPct val="0"/>
                </a:spcBef>
                <a:spcAft>
                  <a:spcPct val="15000"/>
                </a:spcAft>
                <a:buChar char="•"/>
              </a:pPr>
              <a:r>
                <a:rPr lang="en-US" sz="1900" dirty="0"/>
                <a:t>T</a:t>
              </a:r>
              <a:r>
                <a:rPr lang="en-US" sz="1900" kern="1200" dirty="0"/>
                <a:t>ry to see every poster</a:t>
              </a:r>
            </a:p>
            <a:p>
              <a:pPr marL="171450" lvl="1" indent="-171450" algn="l" defTabSz="844550">
                <a:lnSpc>
                  <a:spcPct val="90000"/>
                </a:lnSpc>
                <a:spcBef>
                  <a:spcPct val="0"/>
                </a:spcBef>
                <a:spcAft>
                  <a:spcPct val="15000"/>
                </a:spcAft>
                <a:buChar char="•"/>
              </a:pPr>
              <a:r>
                <a:rPr lang="en-US" sz="1900" kern="1200" dirty="0"/>
                <a:t>Skip meals and water/coffee breaks</a:t>
              </a:r>
            </a:p>
          </p:txBody>
        </p:sp>
      </p:grpSp>
      <p:sp>
        <p:nvSpPr>
          <p:cNvPr id="10" name="TextBox 9">
            <a:extLst>
              <a:ext uri="{FF2B5EF4-FFF2-40B4-BE49-F238E27FC236}">
                <a16:creationId xmlns:a16="http://schemas.microsoft.com/office/drawing/2014/main" id="{5E2D4F10-7F50-305B-6998-5BA8D88896E4}"/>
              </a:ext>
            </a:extLst>
          </p:cNvPr>
          <p:cNvSpPr txBox="1"/>
          <p:nvPr/>
        </p:nvSpPr>
        <p:spPr>
          <a:xfrm>
            <a:off x="3013789" y="882760"/>
            <a:ext cx="4572000" cy="584775"/>
          </a:xfrm>
          <a:prstGeom prst="rect">
            <a:avLst/>
          </a:prstGeom>
          <a:noFill/>
        </p:spPr>
        <p:txBody>
          <a:bodyPr wrap="square">
            <a:spAutoFit/>
          </a:bodyPr>
          <a:lstStyle/>
          <a:p>
            <a:br>
              <a:rPr lang="en-US" sz="1400" b="1" dirty="0"/>
            </a:br>
            <a:endParaRPr lang="en-US" dirty="0"/>
          </a:p>
        </p:txBody>
      </p:sp>
      <p:pic>
        <p:nvPicPr>
          <p:cNvPr id="11" name="Picture 10" descr="A blue circle with black background">
            <a:extLst>
              <a:ext uri="{FF2B5EF4-FFF2-40B4-BE49-F238E27FC236}">
                <a16:creationId xmlns:a16="http://schemas.microsoft.com/office/drawing/2014/main" id="{8B4AC2D8-D0ED-F51E-1839-8BF9932362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0973" y="2238703"/>
            <a:ext cx="2477037" cy="2475308"/>
          </a:xfrm>
          <a:prstGeom prst="rect">
            <a:avLst/>
          </a:prstGeom>
        </p:spPr>
      </p:pic>
      <p:sp>
        <p:nvSpPr>
          <p:cNvPr id="13" name="TextBox 12">
            <a:extLst>
              <a:ext uri="{FF2B5EF4-FFF2-40B4-BE49-F238E27FC236}">
                <a16:creationId xmlns:a16="http://schemas.microsoft.com/office/drawing/2014/main" id="{D82EC277-1A4E-29D1-4DBA-E2E760BDE36A}"/>
              </a:ext>
            </a:extLst>
          </p:cNvPr>
          <p:cNvSpPr txBox="1"/>
          <p:nvPr/>
        </p:nvSpPr>
        <p:spPr>
          <a:xfrm>
            <a:off x="6670973" y="3141487"/>
            <a:ext cx="2477037" cy="861774"/>
          </a:xfrm>
          <a:prstGeom prst="rect">
            <a:avLst/>
          </a:prstGeom>
          <a:noFill/>
        </p:spPr>
        <p:txBody>
          <a:bodyPr wrap="square">
            <a:spAutoFit/>
          </a:bodyPr>
          <a:lstStyle/>
          <a:p>
            <a:pPr algn="ctr"/>
            <a:r>
              <a:rPr lang="en-US" sz="1600" b="1" dirty="0">
                <a:solidFill>
                  <a:schemeClr val="bg1"/>
                </a:solidFill>
              </a:rPr>
              <a:t>YOU CANNOT SEE EVERYTHING</a:t>
            </a:r>
          </a:p>
          <a:p>
            <a:pPr algn="ctr"/>
            <a:r>
              <a:rPr lang="en-US" sz="1600" b="1" dirty="0">
                <a:solidFill>
                  <a:schemeClr val="bg1"/>
                </a:solidFill>
              </a:rPr>
              <a:t>…and that's OK!</a:t>
            </a:r>
          </a:p>
        </p:txBody>
      </p:sp>
      <p:sp>
        <p:nvSpPr>
          <p:cNvPr id="4" name="Rectangle 3">
            <a:extLst>
              <a:ext uri="{FF2B5EF4-FFF2-40B4-BE49-F238E27FC236}">
                <a16:creationId xmlns:a16="http://schemas.microsoft.com/office/drawing/2014/main" id="{EC08C53A-78FA-E188-FB09-54980E4D0935}"/>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32"/>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Stay Healthy</a:t>
            </a:r>
            <a:endParaRPr dirty="0"/>
          </a:p>
        </p:txBody>
      </p:sp>
      <p:pic>
        <p:nvPicPr>
          <p:cNvPr id="427" name="Google Shape;427;p32"/>
          <p:cNvPicPr preferRelativeResize="0"/>
          <p:nvPr/>
        </p:nvPicPr>
        <p:blipFill rotWithShape="1">
          <a:blip r:embed="rId3">
            <a:alphaModFix amt="18000"/>
          </a:blip>
          <a:srcRect l="19004" t="17815" r="17499" b="39797"/>
          <a:stretch/>
        </p:blipFill>
        <p:spPr>
          <a:xfrm>
            <a:off x="3709950" y="2165534"/>
            <a:ext cx="5434050" cy="2415100"/>
          </a:xfrm>
          <a:prstGeom prst="rect">
            <a:avLst/>
          </a:prstGeom>
          <a:noFill/>
          <a:ln>
            <a:noFill/>
          </a:ln>
        </p:spPr>
      </p:pic>
      <p:sp>
        <p:nvSpPr>
          <p:cNvPr id="4" name="Content Placeholder 2">
            <a:extLst>
              <a:ext uri="{FF2B5EF4-FFF2-40B4-BE49-F238E27FC236}">
                <a16:creationId xmlns:a16="http://schemas.microsoft.com/office/drawing/2014/main" id="{F3B0F6E1-A2E4-2CA0-A335-2B9EC8433CB1}"/>
              </a:ext>
            </a:extLst>
          </p:cNvPr>
          <p:cNvSpPr txBox="1">
            <a:spLocks/>
          </p:cNvSpPr>
          <p:nvPr/>
        </p:nvSpPr>
        <p:spPr>
          <a:xfrm>
            <a:off x="451629" y="906676"/>
            <a:ext cx="4120371" cy="3651188"/>
          </a:xfrm>
          <a:prstGeom prst="rect">
            <a:avLst/>
          </a:prstGeom>
        </p:spPr>
        <p:txBody>
          <a:bodyPr vert="horz" lIns="91440" tIns="45720" rIns="91440" bIns="45720" rtlCol="0">
            <a:normAutofit fontScale="92500" lnSpcReduction="10000"/>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1800" dirty="0"/>
              <a:t>Bring a water bottle to the conference</a:t>
            </a:r>
          </a:p>
          <a:p>
            <a:pPr lvl="1"/>
            <a:r>
              <a:rPr lang="en-US" sz="1650" dirty="0"/>
              <a:t>Plus electrolyte powder</a:t>
            </a:r>
          </a:p>
          <a:p>
            <a:r>
              <a:rPr lang="en-US" sz="1800" dirty="0"/>
              <a:t>Bring a sweater/jacket</a:t>
            </a:r>
          </a:p>
          <a:p>
            <a:pPr lvl="1"/>
            <a:r>
              <a:rPr lang="en-US" sz="1650" dirty="0"/>
              <a:t>The convention center tends to be cold</a:t>
            </a:r>
          </a:p>
          <a:p>
            <a:r>
              <a:rPr lang="en-US" sz="1800" dirty="0"/>
              <a:t>Pack some snacks</a:t>
            </a:r>
          </a:p>
          <a:p>
            <a:r>
              <a:rPr lang="en-US" sz="1800" dirty="0"/>
              <a:t>Take vitamin C and immune support</a:t>
            </a:r>
          </a:p>
          <a:p>
            <a:pPr lvl="1"/>
            <a:r>
              <a:rPr lang="en-US" sz="1650" dirty="0"/>
              <a:t>Before, during, and after the conference</a:t>
            </a:r>
          </a:p>
          <a:p>
            <a:r>
              <a:rPr lang="en-US" sz="1800" dirty="0"/>
              <a:t>Bring pain relief</a:t>
            </a:r>
          </a:p>
          <a:p>
            <a:pPr lvl="1"/>
            <a:r>
              <a:rPr lang="en-US" sz="1650" dirty="0"/>
              <a:t>“Conference Kit”</a:t>
            </a:r>
          </a:p>
          <a:p>
            <a:pPr lvl="1"/>
            <a:r>
              <a:rPr lang="en-US" sz="1650" dirty="0"/>
              <a:t>Band-Aids and Moleskin</a:t>
            </a:r>
          </a:p>
          <a:p>
            <a:pPr lvl="1"/>
            <a:r>
              <a:rPr lang="en-US" sz="1650" dirty="0"/>
              <a:t>Ibuprofen, Aspirin, etc. </a:t>
            </a:r>
          </a:p>
          <a:p>
            <a:r>
              <a:rPr lang="en-US" sz="1800" dirty="0"/>
              <a:t>Eat real meals</a:t>
            </a:r>
          </a:p>
          <a:p>
            <a:r>
              <a:rPr lang="en-US" sz="1800" dirty="0"/>
              <a:t>Sleep</a:t>
            </a:r>
          </a:p>
          <a:p>
            <a:pPr marL="0" indent="0">
              <a:buFont typeface="Arial"/>
              <a:buNone/>
            </a:pPr>
            <a:endParaRPr lang="en-US" dirty="0"/>
          </a:p>
        </p:txBody>
      </p:sp>
      <p:sp>
        <p:nvSpPr>
          <p:cNvPr id="5" name="Rectangle 4">
            <a:extLst>
              <a:ext uri="{FF2B5EF4-FFF2-40B4-BE49-F238E27FC236}">
                <a16:creationId xmlns:a16="http://schemas.microsoft.com/office/drawing/2014/main" id="{8CD57973-43EB-99BB-7474-423BB38A8E49}"/>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3AAA4F-222E-050E-93FA-F430CE538FA9}"/>
              </a:ext>
            </a:extLst>
          </p:cNvPr>
          <p:cNvSpPr txBox="1">
            <a:spLocks/>
          </p:cNvSpPr>
          <p:nvPr/>
        </p:nvSpPr>
        <p:spPr>
          <a:xfrm>
            <a:off x="288667" y="746156"/>
            <a:ext cx="8711513" cy="3888906"/>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1800" dirty="0"/>
              <a:t>Career Development Workshops</a:t>
            </a:r>
          </a:p>
          <a:p>
            <a:pPr lvl="1"/>
            <a:r>
              <a:rPr lang="en-US" sz="1650" dirty="0"/>
              <a:t>Meet the NIH</a:t>
            </a:r>
          </a:p>
          <a:p>
            <a:pPr lvl="1"/>
            <a:r>
              <a:rPr lang="en-US" sz="1650" dirty="0"/>
              <a:t>Bone 101: Fundamentals of Bone Biology</a:t>
            </a:r>
          </a:p>
          <a:p>
            <a:pPr lvl="1"/>
            <a:r>
              <a:rPr lang="en-US" sz="1650" dirty="0"/>
              <a:t>The Multiverse of Science Careers</a:t>
            </a:r>
          </a:p>
          <a:p>
            <a:pPr lvl="1"/>
            <a:r>
              <a:rPr lang="en-US" sz="1650" dirty="0"/>
              <a:t>Meet the Professor Sessions</a:t>
            </a:r>
          </a:p>
          <a:p>
            <a:r>
              <a:rPr lang="en-US" sz="1800" dirty="0"/>
              <a:t>Early Career Spotlight Rapid Fire</a:t>
            </a:r>
          </a:p>
          <a:p>
            <a:pPr lvl="1"/>
            <a:r>
              <a:rPr lang="en-US" sz="1600" dirty="0"/>
              <a:t>Some of the top scoring plenary posters from early-stage investigators will be presented in a rapid-fire presentation format – Exhibit Hall</a:t>
            </a:r>
          </a:p>
          <a:p>
            <a:r>
              <a:rPr lang="en-US" sz="1800" dirty="0"/>
              <a:t>Other great opportunities</a:t>
            </a:r>
          </a:p>
          <a:p>
            <a:pPr lvl="1"/>
            <a:r>
              <a:rPr lang="en-US" sz="1650" dirty="0"/>
              <a:t>Thursday night ESI Game Night at Kings Entertainment</a:t>
            </a:r>
            <a:endParaRPr lang="en-US" sz="1650" dirty="0">
              <a:highlight>
                <a:srgbClr val="FFFF00"/>
              </a:highlight>
            </a:endParaRPr>
          </a:p>
          <a:p>
            <a:pPr lvl="1"/>
            <a:r>
              <a:rPr lang="en-US" sz="1650" dirty="0"/>
              <a:t>ESI microphone during oral presentations</a:t>
            </a:r>
          </a:p>
          <a:p>
            <a:pPr marL="0" indent="0">
              <a:buFont typeface="Arial"/>
              <a:buNone/>
            </a:pPr>
            <a:r>
              <a:rPr lang="en-US" dirty="0"/>
              <a:t>	</a:t>
            </a:r>
          </a:p>
        </p:txBody>
      </p:sp>
      <p:sp>
        <p:nvSpPr>
          <p:cNvPr id="434" name="Google Shape;434;p33"/>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Early Stage Investigator (ESI) Highlights</a:t>
            </a:r>
            <a:endParaRPr dirty="0"/>
          </a:p>
        </p:txBody>
      </p:sp>
      <p:sp>
        <p:nvSpPr>
          <p:cNvPr id="437" name="Google Shape;437;p33"/>
          <p:cNvSpPr txBox="1"/>
          <p:nvPr/>
        </p:nvSpPr>
        <p:spPr>
          <a:xfrm>
            <a:off x="6980830" y="2193101"/>
            <a:ext cx="1874503" cy="430857"/>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600" b="1" dirty="0">
                <a:solidFill>
                  <a:srgbClr val="4D7EC0"/>
                </a:solidFill>
                <a:latin typeface="Caveat"/>
                <a:ea typeface="Caveat"/>
                <a:cs typeface="Caveat"/>
                <a:sym typeface="Caveat"/>
              </a:rPr>
              <a:t>ESI Program details </a:t>
            </a:r>
            <a:endParaRPr sz="1600" b="1" dirty="0">
              <a:solidFill>
                <a:srgbClr val="4D7EC0"/>
              </a:solidFill>
              <a:latin typeface="Caveat"/>
              <a:ea typeface="Caveat"/>
              <a:cs typeface="Caveat"/>
              <a:sym typeface="Caveat"/>
            </a:endParaRPr>
          </a:p>
        </p:txBody>
      </p:sp>
      <p:pic>
        <p:nvPicPr>
          <p:cNvPr id="438" name="Google Shape;438;p33"/>
          <p:cNvPicPr preferRelativeResize="0"/>
          <p:nvPr/>
        </p:nvPicPr>
        <p:blipFill>
          <a:blip r:embed="rId4">
            <a:alphaModFix/>
            <a:duotone>
              <a:schemeClr val="accent2">
                <a:shade val="45000"/>
                <a:satMod val="135000"/>
              </a:schemeClr>
              <a:prstClr val="white"/>
            </a:duotone>
          </a:blip>
          <a:stretch>
            <a:fillRect/>
          </a:stretch>
        </p:blipFill>
        <p:spPr>
          <a:xfrm rot="2760893">
            <a:off x="6827211" y="1484103"/>
            <a:ext cx="565436" cy="851008"/>
          </a:xfrm>
          <a:prstGeom prst="rect">
            <a:avLst/>
          </a:prstGeom>
          <a:noFill/>
          <a:ln>
            <a:noFill/>
          </a:ln>
        </p:spPr>
      </p:pic>
      <p:pic>
        <p:nvPicPr>
          <p:cNvPr id="5" name="Picture 4" descr="The image shows a QR code with the ASBMR logo in the center, indicating it may be related to a QR code scanning or tracking service.&#10;&#10;AI-generated content may be incorrect.">
            <a:extLst>
              <a:ext uri="{FF2B5EF4-FFF2-40B4-BE49-F238E27FC236}">
                <a16:creationId xmlns:a16="http://schemas.microsoft.com/office/drawing/2014/main" id="{91E352C5-ED58-CDA2-1224-8D7DD807B9AD}"/>
              </a:ext>
            </a:extLst>
          </p:cNvPr>
          <p:cNvPicPr>
            <a:picLocks noChangeAspect="1"/>
          </p:cNvPicPr>
          <p:nvPr/>
        </p:nvPicPr>
        <p:blipFill>
          <a:blip r:embed="rId5"/>
          <a:stretch>
            <a:fillRect/>
          </a:stretch>
        </p:blipFill>
        <p:spPr>
          <a:xfrm>
            <a:off x="7328016" y="811988"/>
            <a:ext cx="1454077" cy="1446950"/>
          </a:xfrm>
          <a:prstGeom prst="rect">
            <a:avLst/>
          </a:prstGeom>
        </p:spPr>
      </p:pic>
      <p:sp>
        <p:nvSpPr>
          <p:cNvPr id="6" name="Rectangle 5">
            <a:extLst>
              <a:ext uri="{FF2B5EF4-FFF2-40B4-BE49-F238E27FC236}">
                <a16:creationId xmlns:a16="http://schemas.microsoft.com/office/drawing/2014/main" id="{471AC7BE-3881-F903-4F77-CF275890968D}"/>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39"/>
          <p:cNvSpPr txBox="1">
            <a:spLocks noGrp="1"/>
          </p:cNvSpPr>
          <p:nvPr>
            <p:ph type="title"/>
          </p:nvPr>
        </p:nvSpPr>
        <p:spPr/>
        <p:txBody>
          <a:bodyPr spcFirstLastPara="1" wrap="square" lIns="91425" tIns="91425" rIns="91425" bIns="91425" anchor="ctr" anchorCtr="0">
            <a:normAutofit/>
          </a:bodyPr>
          <a:lstStyle/>
          <a:p>
            <a:pPr marL="0" lvl="0" indent="0" rtl="0">
              <a:spcBef>
                <a:spcPts val="0"/>
              </a:spcBef>
              <a:spcAft>
                <a:spcPts val="0"/>
              </a:spcAft>
              <a:buNone/>
            </a:pPr>
            <a:r>
              <a:rPr lang="en" dirty="0"/>
              <a:t>Reflect + Follow-up</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pic>
        <p:nvPicPr>
          <p:cNvPr id="504" name="Google Shape;504;p40"/>
          <p:cNvPicPr preferRelativeResize="0"/>
          <p:nvPr/>
        </p:nvPicPr>
        <p:blipFill>
          <a:blip r:embed="rId3">
            <a:alphaModFix amt="27000"/>
          </a:blip>
          <a:stretch>
            <a:fillRect/>
          </a:stretch>
        </p:blipFill>
        <p:spPr>
          <a:xfrm>
            <a:off x="1" y="0"/>
            <a:ext cx="9564414" cy="4687614"/>
          </a:xfrm>
          <a:prstGeom prst="rect">
            <a:avLst/>
          </a:prstGeom>
          <a:noFill/>
          <a:ln>
            <a:noFill/>
          </a:ln>
        </p:spPr>
      </p:pic>
      <p:sp>
        <p:nvSpPr>
          <p:cNvPr id="505" name="Google Shape;505;p40"/>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Reflect + Follow-up</a:t>
            </a:r>
            <a:endParaRPr dirty="0"/>
          </a:p>
        </p:txBody>
      </p:sp>
      <p:sp>
        <p:nvSpPr>
          <p:cNvPr id="3" name="Content Placeholder 2">
            <a:extLst>
              <a:ext uri="{FF2B5EF4-FFF2-40B4-BE49-F238E27FC236}">
                <a16:creationId xmlns:a16="http://schemas.microsoft.com/office/drawing/2014/main" id="{D741648B-6E5F-6C80-1EF2-7888F677827E}"/>
              </a:ext>
            </a:extLst>
          </p:cNvPr>
          <p:cNvSpPr txBox="1">
            <a:spLocks/>
          </p:cNvSpPr>
          <p:nvPr/>
        </p:nvSpPr>
        <p:spPr>
          <a:xfrm>
            <a:off x="451629" y="906676"/>
            <a:ext cx="8597778" cy="3651188"/>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Clr>
                <a:schemeClr val="accent1"/>
              </a:buClr>
              <a:buFont typeface="Arial"/>
              <a:buChar char="•"/>
              <a:defRPr sz="1500" kern="1200">
                <a:solidFill>
                  <a:schemeClr val="tx1"/>
                </a:solidFill>
                <a:latin typeface="+mn-lt"/>
                <a:ea typeface="+mn-ea"/>
                <a:cs typeface="+mn-cs"/>
              </a:defRPr>
            </a:lvl1pPr>
            <a:lvl2pPr marL="557213" indent="-214313" algn="l" defTabSz="342900" rtl="0" eaLnBrk="1" latinLnBrk="0" hangingPunct="1">
              <a:spcBef>
                <a:spcPct val="20000"/>
              </a:spcBef>
              <a:buClr>
                <a:schemeClr val="accent2"/>
              </a:buClr>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Clr>
                <a:schemeClr val="accent3"/>
              </a:buClr>
              <a:buFont typeface="Arial"/>
              <a:buChar char="•"/>
              <a:defRPr sz="1200" kern="1200">
                <a:solidFill>
                  <a:schemeClr val="tx1"/>
                </a:solidFill>
                <a:latin typeface="+mn-lt"/>
                <a:ea typeface="+mn-ea"/>
                <a:cs typeface="+mn-cs"/>
              </a:defRPr>
            </a:lvl3pPr>
            <a:lvl4pPr marL="1200150" indent="-171450" algn="l" defTabSz="342900" rtl="0" eaLnBrk="1" latinLnBrk="0" hangingPunct="1">
              <a:spcBef>
                <a:spcPct val="20000"/>
              </a:spcBef>
              <a:buClr>
                <a:schemeClr val="accent4"/>
              </a:buClr>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Clr>
                <a:schemeClr val="tx1"/>
              </a:buClr>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1800" dirty="0"/>
              <a:t>Turn your key takeaways from the meeting into a lab presentation</a:t>
            </a:r>
          </a:p>
          <a:p>
            <a:pPr lvl="1"/>
            <a:r>
              <a:rPr lang="en-US" sz="1650" dirty="0"/>
              <a:t>Synthesize the abstracts and notes you took on a few presentations and posters</a:t>
            </a:r>
          </a:p>
          <a:p>
            <a:pPr lvl="1"/>
            <a:r>
              <a:rPr lang="en-US" sz="1650" dirty="0"/>
              <a:t>Focus on how this work is related to your own, or the work in your lab</a:t>
            </a:r>
          </a:p>
          <a:p>
            <a:pPr lvl="1"/>
            <a:r>
              <a:rPr lang="en-US" sz="1650" dirty="0"/>
              <a:t>Write down some follow up questions about the work </a:t>
            </a:r>
          </a:p>
          <a:p>
            <a:pPr lvl="1"/>
            <a:r>
              <a:rPr lang="en-US" sz="1650" dirty="0"/>
              <a:t>Make a presentation</a:t>
            </a:r>
          </a:p>
          <a:p>
            <a:r>
              <a:rPr lang="en-US" sz="1800" dirty="0"/>
              <a:t> Follow-up with PIs and peers (email, LinkedIn, Twitter/X, BlueSky)</a:t>
            </a:r>
          </a:p>
          <a:p>
            <a:pPr lvl="1"/>
            <a:r>
              <a:rPr lang="en-US" sz="1650" dirty="0"/>
              <a:t>Write the emails now while the questions are still fresh in your mind</a:t>
            </a:r>
          </a:p>
          <a:p>
            <a:pPr lvl="1"/>
            <a:r>
              <a:rPr lang="en-US" sz="1650" dirty="0"/>
              <a:t>Make sure to send emails/reach out!</a:t>
            </a:r>
          </a:p>
          <a:p>
            <a:pPr lvl="1"/>
            <a:r>
              <a:rPr lang="en-US" sz="1650" dirty="0"/>
              <a:t>If you met with a PI, send a thank you email</a:t>
            </a:r>
          </a:p>
          <a:p>
            <a:pPr lvl="1"/>
            <a:endParaRPr lang="en-US" sz="1650" dirty="0"/>
          </a:p>
          <a:p>
            <a:pPr marL="0" indent="0">
              <a:buFont typeface="Arial"/>
              <a:buNone/>
            </a:pPr>
            <a:endParaRPr lang="en-US" dirty="0"/>
          </a:p>
        </p:txBody>
      </p:sp>
      <p:sp>
        <p:nvSpPr>
          <p:cNvPr id="5" name="Rectangle 4">
            <a:extLst>
              <a:ext uri="{FF2B5EF4-FFF2-40B4-BE49-F238E27FC236}">
                <a16:creationId xmlns:a16="http://schemas.microsoft.com/office/drawing/2014/main" id="{430744C3-F1BF-0C15-BC3C-DF9A7BF93D82}"/>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10">
          <a:extLst>
            <a:ext uri="{FF2B5EF4-FFF2-40B4-BE49-F238E27FC236}">
              <a16:creationId xmlns:a16="http://schemas.microsoft.com/office/drawing/2014/main" id="{0E6FB08C-A375-7A00-6775-E0425F7B2ECB}"/>
            </a:ext>
          </a:extLst>
        </p:cNvPr>
        <p:cNvGrpSpPr/>
        <p:nvPr/>
      </p:nvGrpSpPr>
      <p:grpSpPr>
        <a:xfrm>
          <a:off x="0" y="0"/>
          <a:ext cx="0" cy="0"/>
          <a:chOff x="0" y="0"/>
          <a:chExt cx="0" cy="0"/>
        </a:xfrm>
      </p:grpSpPr>
      <p:sp>
        <p:nvSpPr>
          <p:cNvPr id="511" name="Google Shape;511;p41">
            <a:extLst>
              <a:ext uri="{FF2B5EF4-FFF2-40B4-BE49-F238E27FC236}">
                <a16:creationId xmlns:a16="http://schemas.microsoft.com/office/drawing/2014/main" id="{B401C88C-4374-CB8D-2D9D-B91234B40C70}"/>
              </a:ext>
            </a:extLst>
          </p:cNvPr>
          <p:cNvSpPr txBox="1">
            <a:spLocks noGrp="1"/>
          </p:cNvSpPr>
          <p:nvPr>
            <p:ph type="title"/>
          </p:nvPr>
        </p:nvSpPr>
        <p:spPr>
          <a:xfrm>
            <a:off x="381000" y="171450"/>
            <a:ext cx="8458200" cy="685800"/>
          </a:xfrm>
        </p:spPr>
        <p:txBody>
          <a:bodyPr spcFirstLastPara="1" wrap="square" lIns="91425" tIns="91425" rIns="91425" bIns="91425" anchor="ctr" anchorCtr="0">
            <a:normAutofit/>
          </a:bodyPr>
          <a:lstStyle/>
          <a:p>
            <a:pPr marL="0" lvl="0" indent="0" rtl="0">
              <a:spcBef>
                <a:spcPts val="0"/>
              </a:spcBef>
              <a:spcAft>
                <a:spcPts val="0"/>
              </a:spcAft>
              <a:buNone/>
            </a:pPr>
            <a:r>
              <a:rPr lang="en-US"/>
              <a:t>If you forget everything else, remember this…</a:t>
            </a:r>
          </a:p>
        </p:txBody>
      </p:sp>
      <p:graphicFrame>
        <p:nvGraphicFramePr>
          <p:cNvPr id="524" name="Google Shape;512;p41">
            <a:extLst>
              <a:ext uri="{FF2B5EF4-FFF2-40B4-BE49-F238E27FC236}">
                <a16:creationId xmlns:a16="http://schemas.microsoft.com/office/drawing/2014/main" id="{12B1D1B0-ECAD-64E3-440C-AC39BBA7C7E6}"/>
              </a:ext>
            </a:extLst>
          </p:cNvPr>
          <p:cNvGraphicFramePr/>
          <p:nvPr/>
        </p:nvGraphicFramePr>
        <p:xfrm>
          <a:off x="381000" y="1143000"/>
          <a:ext cx="8458200" cy="295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A375E17F-DA1D-B503-DF2A-3A0B34A6A483}"/>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41627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95">
          <a:extLst>
            <a:ext uri="{FF2B5EF4-FFF2-40B4-BE49-F238E27FC236}">
              <a16:creationId xmlns:a16="http://schemas.microsoft.com/office/drawing/2014/main" id="{870822D8-AC51-DECA-EF94-F0517105D129}"/>
            </a:ext>
          </a:extLst>
        </p:cNvPr>
        <p:cNvGrpSpPr/>
        <p:nvPr/>
      </p:nvGrpSpPr>
      <p:grpSpPr>
        <a:xfrm>
          <a:off x="0" y="0"/>
          <a:ext cx="0" cy="0"/>
          <a:chOff x="0" y="0"/>
          <a:chExt cx="0" cy="0"/>
        </a:xfrm>
      </p:grpSpPr>
      <p:pic>
        <p:nvPicPr>
          <p:cNvPr id="7" name="Google Shape;515;p41">
            <a:extLst>
              <a:ext uri="{FF2B5EF4-FFF2-40B4-BE49-F238E27FC236}">
                <a16:creationId xmlns:a16="http://schemas.microsoft.com/office/drawing/2014/main" id="{F9369889-D85B-7C8D-3121-94FE74065A88}"/>
              </a:ext>
            </a:extLst>
          </p:cNvPr>
          <p:cNvPicPr preferRelativeResize="0"/>
          <p:nvPr/>
        </p:nvPicPr>
        <p:blipFill>
          <a:blip r:embed="rId3">
            <a:alphaModFix/>
          </a:blip>
          <a:stretch>
            <a:fillRect/>
          </a:stretch>
        </p:blipFill>
        <p:spPr>
          <a:xfrm>
            <a:off x="281927" y="2822605"/>
            <a:ext cx="476025" cy="476025"/>
          </a:xfrm>
          <a:prstGeom prst="rect">
            <a:avLst/>
          </a:prstGeom>
          <a:noFill/>
          <a:ln>
            <a:noFill/>
          </a:ln>
        </p:spPr>
      </p:pic>
      <p:sp>
        <p:nvSpPr>
          <p:cNvPr id="496" name="Google Shape;496;p39">
            <a:extLst>
              <a:ext uri="{FF2B5EF4-FFF2-40B4-BE49-F238E27FC236}">
                <a16:creationId xmlns:a16="http://schemas.microsoft.com/office/drawing/2014/main" id="{C4F6AE47-5A35-0B91-0BC2-D425A7F192C8}"/>
              </a:ext>
            </a:extLst>
          </p:cNvPr>
          <p:cNvSpPr txBox="1">
            <a:spLocks noGrp="1"/>
          </p:cNvSpPr>
          <p:nvPr>
            <p:ph type="title"/>
          </p:nvPr>
        </p:nvSpPr>
        <p:spPr/>
        <p:txBody>
          <a:bodyPr spcFirstLastPara="1" wrap="square" lIns="91425" tIns="91425" rIns="91425" bIns="91425" anchor="ctr" anchorCtr="0">
            <a:normAutofit fontScale="90000"/>
          </a:bodyPr>
          <a:lstStyle/>
          <a:p>
            <a:r>
              <a:rPr lang="en" dirty="0"/>
              <a:t>Thank You! </a:t>
            </a:r>
            <a:endParaRPr dirty="0"/>
          </a:p>
        </p:txBody>
      </p:sp>
      <p:sp>
        <p:nvSpPr>
          <p:cNvPr id="16" name="Content Placeholder 15">
            <a:extLst>
              <a:ext uri="{FF2B5EF4-FFF2-40B4-BE49-F238E27FC236}">
                <a16:creationId xmlns:a16="http://schemas.microsoft.com/office/drawing/2014/main" id="{91ACA449-9820-2AB3-4357-14812B1971A5}"/>
              </a:ext>
            </a:extLst>
          </p:cNvPr>
          <p:cNvSpPr>
            <a:spLocks noGrp="1"/>
          </p:cNvSpPr>
          <p:nvPr>
            <p:ph idx="1"/>
          </p:nvPr>
        </p:nvSpPr>
        <p:spPr>
          <a:xfrm>
            <a:off x="288668" y="746156"/>
            <a:ext cx="8430475" cy="3651188"/>
          </a:xfrm>
        </p:spPr>
        <p:txBody>
          <a:bodyPr>
            <a:normAutofit/>
          </a:bodyPr>
          <a:lstStyle/>
          <a:p>
            <a:pPr marL="0" indent="0">
              <a:buNone/>
            </a:pPr>
            <a:r>
              <a:rPr lang="en-US" sz="2400" b="1" dirty="0">
                <a:solidFill>
                  <a:schemeClr val="accent4"/>
                </a:solidFill>
              </a:rPr>
              <a:t>Questions?</a:t>
            </a:r>
          </a:p>
        </p:txBody>
      </p:sp>
      <p:grpSp>
        <p:nvGrpSpPr>
          <p:cNvPr id="31" name="Group 30">
            <a:extLst>
              <a:ext uri="{FF2B5EF4-FFF2-40B4-BE49-F238E27FC236}">
                <a16:creationId xmlns:a16="http://schemas.microsoft.com/office/drawing/2014/main" id="{E79B465A-E243-316C-A2C2-3DAC84464ED8}"/>
              </a:ext>
            </a:extLst>
          </p:cNvPr>
          <p:cNvGrpSpPr/>
          <p:nvPr/>
        </p:nvGrpSpPr>
        <p:grpSpPr>
          <a:xfrm>
            <a:off x="324769" y="2854105"/>
            <a:ext cx="2344341" cy="1178763"/>
            <a:chOff x="348412" y="2237260"/>
            <a:chExt cx="2344341" cy="1178763"/>
          </a:xfrm>
        </p:grpSpPr>
        <p:pic>
          <p:nvPicPr>
            <p:cNvPr id="3" name="Google Shape;516;p41">
              <a:extLst>
                <a:ext uri="{FF2B5EF4-FFF2-40B4-BE49-F238E27FC236}">
                  <a16:creationId xmlns:a16="http://schemas.microsoft.com/office/drawing/2014/main" id="{E9554240-BE28-A84B-9BE8-1DE61B746A02}"/>
                </a:ext>
              </a:extLst>
            </p:cNvPr>
            <p:cNvPicPr preferRelativeResize="0"/>
            <p:nvPr/>
          </p:nvPicPr>
          <p:blipFill>
            <a:blip r:embed="rId4">
              <a:alphaModFix/>
            </a:blip>
            <a:stretch>
              <a:fillRect/>
            </a:stretch>
          </p:blipFill>
          <p:spPr>
            <a:xfrm>
              <a:off x="348412" y="2244311"/>
              <a:ext cx="390349" cy="398925"/>
            </a:xfrm>
            <a:prstGeom prst="rect">
              <a:avLst/>
            </a:prstGeom>
            <a:noFill/>
            <a:ln>
              <a:noFill/>
            </a:ln>
          </p:spPr>
        </p:pic>
        <p:sp>
          <p:nvSpPr>
            <p:cNvPr id="4" name="Google Shape;517;p41">
              <a:extLst>
                <a:ext uri="{FF2B5EF4-FFF2-40B4-BE49-F238E27FC236}">
                  <a16:creationId xmlns:a16="http://schemas.microsoft.com/office/drawing/2014/main" id="{50C6BF59-C428-478A-8C2F-B4B43624D1B0}"/>
                </a:ext>
              </a:extLst>
            </p:cNvPr>
            <p:cNvSpPr txBox="1"/>
            <p:nvPr/>
          </p:nvSpPr>
          <p:spPr>
            <a:xfrm>
              <a:off x="662549" y="2237260"/>
              <a:ext cx="13317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dirty="0">
                  <a:solidFill>
                    <a:srgbClr val="1D6F7E"/>
                  </a:solidFill>
                </a:rPr>
                <a:t>@ASBMR</a:t>
              </a:r>
              <a:endParaRPr sz="1600" dirty="0">
                <a:solidFill>
                  <a:srgbClr val="1D6F7E"/>
                </a:solidFill>
              </a:endParaRPr>
            </a:p>
          </p:txBody>
        </p:sp>
        <p:sp>
          <p:nvSpPr>
            <p:cNvPr id="5" name="Google Shape;517;p41">
              <a:extLst>
                <a:ext uri="{FF2B5EF4-FFF2-40B4-BE49-F238E27FC236}">
                  <a16:creationId xmlns:a16="http://schemas.microsoft.com/office/drawing/2014/main" id="{C345F476-D456-9642-B73E-E2ABFFD603A8}"/>
                </a:ext>
              </a:extLst>
            </p:cNvPr>
            <p:cNvSpPr txBox="1"/>
            <p:nvPr/>
          </p:nvSpPr>
          <p:spPr>
            <a:xfrm>
              <a:off x="662549" y="2738945"/>
              <a:ext cx="2030204"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dirty="0">
                  <a:solidFill>
                    <a:srgbClr val="1D6F7E"/>
                  </a:solidFill>
                </a:rPr>
                <a:t>@</a:t>
              </a:r>
              <a:r>
                <a:rPr lang="en-US" sz="1600" dirty="0" err="1">
                  <a:solidFill>
                    <a:srgbClr val="1D6F7E"/>
                  </a:solidFill>
                </a:rPr>
                <a:t>asbmr.bsky.social</a:t>
              </a:r>
              <a:endParaRPr lang="en-US" sz="1600" dirty="0">
                <a:solidFill>
                  <a:srgbClr val="1D6F7E"/>
                </a:solidFill>
              </a:endParaRPr>
            </a:p>
            <a:p>
              <a:pPr marL="0" lvl="0" indent="0" algn="l" rtl="0">
                <a:spcBef>
                  <a:spcPts val="0"/>
                </a:spcBef>
                <a:spcAft>
                  <a:spcPts val="0"/>
                </a:spcAft>
                <a:buNone/>
              </a:pPr>
              <a:endParaRPr sz="1600" dirty="0">
                <a:solidFill>
                  <a:schemeClr val="accent1"/>
                </a:solidFill>
              </a:endParaRPr>
            </a:p>
          </p:txBody>
        </p:sp>
        <p:pic>
          <p:nvPicPr>
            <p:cNvPr id="6" name="Picture 6" descr="A simplified silhouette of a butterfly, with two symmetric pairs of wings, colored with a sky-blue gradient">
              <a:extLst>
                <a:ext uri="{FF2B5EF4-FFF2-40B4-BE49-F238E27FC236}">
                  <a16:creationId xmlns:a16="http://schemas.microsoft.com/office/drawing/2014/main" id="{8CFE1F68-8093-A471-2DA4-18148B868E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784" y="2802964"/>
              <a:ext cx="359599" cy="317885"/>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Google Shape;525;p41">
            <a:extLst>
              <a:ext uri="{FF2B5EF4-FFF2-40B4-BE49-F238E27FC236}">
                <a16:creationId xmlns:a16="http://schemas.microsoft.com/office/drawing/2014/main" id="{1ED9AA07-A7F9-8861-D0AA-8866199281EB}"/>
              </a:ext>
            </a:extLst>
          </p:cNvPr>
          <p:cNvSpPr txBox="1"/>
          <p:nvPr/>
        </p:nvSpPr>
        <p:spPr>
          <a:xfrm>
            <a:off x="3708787" y="2851537"/>
            <a:ext cx="2059983" cy="67707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dirty="0">
                <a:solidFill>
                  <a:srgbClr val="1D6F7E"/>
                </a:solidFill>
                <a:latin typeface="Caveat"/>
                <a:ea typeface="Caveat"/>
                <a:cs typeface="Caveat"/>
                <a:sym typeface="Caveat"/>
              </a:rPr>
              <a:t>Itinerary Builder </a:t>
            </a:r>
          </a:p>
          <a:p>
            <a:pPr marL="0" lvl="0" indent="0" algn="ctr" rtl="0">
              <a:spcBef>
                <a:spcPts val="0"/>
              </a:spcBef>
              <a:spcAft>
                <a:spcPts val="0"/>
              </a:spcAft>
              <a:buNone/>
            </a:pPr>
            <a:r>
              <a:rPr lang="en" sz="1600" b="1" dirty="0">
                <a:solidFill>
                  <a:srgbClr val="1D6F7E"/>
                </a:solidFill>
                <a:latin typeface="Caveat"/>
                <a:ea typeface="Caveat"/>
                <a:cs typeface="Caveat"/>
                <a:sym typeface="Caveat"/>
              </a:rPr>
              <a:t>&amp; ASBMR 2026 App</a:t>
            </a:r>
            <a:endParaRPr sz="1600" b="1" dirty="0">
              <a:solidFill>
                <a:srgbClr val="1D6F7E"/>
              </a:solidFill>
              <a:latin typeface="Caveat"/>
              <a:ea typeface="Caveat"/>
              <a:cs typeface="Caveat"/>
              <a:sym typeface="Caveat"/>
            </a:endParaRPr>
          </a:p>
        </p:txBody>
      </p:sp>
      <p:sp>
        <p:nvSpPr>
          <p:cNvPr id="12" name="Google Shape;514;p41">
            <a:extLst>
              <a:ext uri="{FF2B5EF4-FFF2-40B4-BE49-F238E27FC236}">
                <a16:creationId xmlns:a16="http://schemas.microsoft.com/office/drawing/2014/main" id="{B5A475B2-8E38-7732-DC7D-56E45A9BC011}"/>
              </a:ext>
            </a:extLst>
          </p:cNvPr>
          <p:cNvSpPr txBox="1"/>
          <p:nvPr/>
        </p:nvSpPr>
        <p:spPr>
          <a:xfrm>
            <a:off x="5931835" y="2883546"/>
            <a:ext cx="310295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dirty="0">
                <a:solidFill>
                  <a:srgbClr val="1D6F7E"/>
                </a:solidFill>
                <a:latin typeface="Caveat"/>
                <a:ea typeface="Caveat"/>
                <a:cs typeface="Caveat"/>
                <a:sym typeface="Caveat"/>
              </a:rPr>
              <a:t>Early-Stage Investigator Program &amp; Career Development Sessions</a:t>
            </a:r>
            <a:endParaRPr sz="1600" b="1" dirty="0">
              <a:solidFill>
                <a:srgbClr val="1D6F7E"/>
              </a:solidFill>
              <a:latin typeface="Caveat"/>
              <a:ea typeface="Caveat"/>
              <a:cs typeface="Caveat"/>
              <a:sym typeface="Caveat"/>
            </a:endParaRPr>
          </a:p>
        </p:txBody>
      </p:sp>
      <p:pic>
        <p:nvPicPr>
          <p:cNvPr id="13" name="Google Shape;523;p41">
            <a:extLst>
              <a:ext uri="{FF2B5EF4-FFF2-40B4-BE49-F238E27FC236}">
                <a16:creationId xmlns:a16="http://schemas.microsoft.com/office/drawing/2014/main" id="{9185ABF3-356E-83D6-F748-AA8827A5E55B}"/>
              </a:ext>
            </a:extLst>
          </p:cNvPr>
          <p:cNvPicPr preferRelativeResize="0"/>
          <p:nvPr/>
        </p:nvPicPr>
        <p:blipFill>
          <a:blip r:embed="rId6">
            <a:alphaModFix/>
          </a:blip>
          <a:stretch>
            <a:fillRect/>
          </a:stretch>
        </p:blipFill>
        <p:spPr>
          <a:xfrm rot="3827223">
            <a:off x="6135243" y="2179111"/>
            <a:ext cx="677079" cy="681045"/>
          </a:xfrm>
          <a:prstGeom prst="rect">
            <a:avLst/>
          </a:prstGeom>
          <a:noFill/>
          <a:ln>
            <a:noFill/>
          </a:ln>
        </p:spPr>
      </p:pic>
      <p:pic>
        <p:nvPicPr>
          <p:cNvPr id="18" name="Picture 17" descr="The image features a QR code with a black and white checkerboard pattern.&#10;&#10;AI-generated content may be incorrect.">
            <a:extLst>
              <a:ext uri="{FF2B5EF4-FFF2-40B4-BE49-F238E27FC236}">
                <a16:creationId xmlns:a16="http://schemas.microsoft.com/office/drawing/2014/main" id="{1F0D47CA-3758-391A-111A-A5748FBADC4B}"/>
              </a:ext>
            </a:extLst>
          </p:cNvPr>
          <p:cNvPicPr>
            <a:picLocks noChangeAspect="1"/>
          </p:cNvPicPr>
          <p:nvPr/>
        </p:nvPicPr>
        <p:blipFill>
          <a:blip r:embed="rId7"/>
          <a:stretch>
            <a:fillRect/>
          </a:stretch>
        </p:blipFill>
        <p:spPr>
          <a:xfrm>
            <a:off x="4013413" y="1370867"/>
            <a:ext cx="1450733" cy="1404282"/>
          </a:xfrm>
          <a:prstGeom prst="rect">
            <a:avLst/>
          </a:prstGeom>
        </p:spPr>
      </p:pic>
      <p:sp>
        <p:nvSpPr>
          <p:cNvPr id="21" name="Rectangle 20">
            <a:extLst>
              <a:ext uri="{FF2B5EF4-FFF2-40B4-BE49-F238E27FC236}">
                <a16:creationId xmlns:a16="http://schemas.microsoft.com/office/drawing/2014/main" id="{18B0AF2C-6520-D4CA-A5C3-E57097E59DAD}"/>
              </a:ext>
            </a:extLst>
          </p:cNvPr>
          <p:cNvSpPr/>
          <p:nvPr/>
        </p:nvSpPr>
        <p:spPr>
          <a:xfrm>
            <a:off x="6825082" y="1506931"/>
            <a:ext cx="1528876" cy="14904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descr="The image shows a QR code with the ASBMR logo in the center, indicating it may be related to a QR code scanning or tracking service.&#10;&#10;AI-generated content may be incorrect.">
            <a:extLst>
              <a:ext uri="{FF2B5EF4-FFF2-40B4-BE49-F238E27FC236}">
                <a16:creationId xmlns:a16="http://schemas.microsoft.com/office/drawing/2014/main" id="{FCAFDB91-2451-99EB-90E0-9238214D67C9}"/>
              </a:ext>
            </a:extLst>
          </p:cNvPr>
          <p:cNvPicPr>
            <a:picLocks noChangeAspect="1"/>
          </p:cNvPicPr>
          <p:nvPr/>
        </p:nvPicPr>
        <p:blipFill>
          <a:blip r:embed="rId8"/>
          <a:stretch>
            <a:fillRect/>
          </a:stretch>
        </p:blipFill>
        <p:spPr>
          <a:xfrm>
            <a:off x="6789423" y="1359341"/>
            <a:ext cx="1450734" cy="1443623"/>
          </a:xfrm>
          <a:prstGeom prst="rect">
            <a:avLst/>
          </a:prstGeom>
        </p:spPr>
      </p:pic>
      <p:sp>
        <p:nvSpPr>
          <p:cNvPr id="19" name="TextBox 18">
            <a:extLst>
              <a:ext uri="{FF2B5EF4-FFF2-40B4-BE49-F238E27FC236}">
                <a16:creationId xmlns:a16="http://schemas.microsoft.com/office/drawing/2014/main" id="{520EF4D4-497C-6EEF-D6EB-0264A1ED9C2D}"/>
              </a:ext>
            </a:extLst>
          </p:cNvPr>
          <p:cNvSpPr txBox="1"/>
          <p:nvPr/>
        </p:nvSpPr>
        <p:spPr>
          <a:xfrm>
            <a:off x="703548" y="3950726"/>
            <a:ext cx="8485218" cy="830997"/>
          </a:xfrm>
          <a:prstGeom prst="rect">
            <a:avLst/>
          </a:prstGeom>
          <a:noFill/>
        </p:spPr>
        <p:txBody>
          <a:bodyPr wrap="square">
            <a:spAutoFit/>
          </a:bodyPr>
          <a:lstStyle/>
          <a:p>
            <a:r>
              <a:rPr lang="en-US" sz="1600" dirty="0">
                <a:hlinkClick r:id="rId9"/>
              </a:rPr>
              <a:t>emilyq@wustl.edu</a:t>
            </a:r>
            <a:r>
              <a:rPr lang="en-US" sz="1600" dirty="0"/>
              <a:t>, </a:t>
            </a:r>
            <a:r>
              <a:rPr lang="en-US" sz="1600" dirty="0">
                <a:hlinkClick r:id="rId10"/>
              </a:rPr>
              <a:t>jstains@som.umaryland.edu</a:t>
            </a:r>
            <a:r>
              <a:rPr lang="en-US" sz="1600" dirty="0"/>
              <a:t>, </a:t>
            </a:r>
            <a:r>
              <a:rPr lang="en-US" sz="1600" dirty="0">
                <a:hlinkClick r:id="rId11"/>
              </a:rPr>
              <a:t>lsurface@umich.edu</a:t>
            </a:r>
            <a:r>
              <a:rPr lang="en-US" sz="1600" dirty="0"/>
              <a:t>, </a:t>
            </a:r>
            <a:r>
              <a:rPr lang="en-US" sz="1600" dirty="0">
                <a:hlinkClick r:id="rId12"/>
              </a:rPr>
              <a:t>asbmr@asbmr.org</a:t>
            </a:r>
            <a:r>
              <a:rPr lang="en-US" sz="1600" dirty="0"/>
              <a:t> </a:t>
            </a:r>
          </a:p>
          <a:p>
            <a:endParaRPr lang="en-US" sz="1600" dirty="0"/>
          </a:p>
          <a:p>
            <a:r>
              <a:rPr lang="en-US" sz="1600" dirty="0"/>
              <a:t> </a:t>
            </a:r>
          </a:p>
        </p:txBody>
      </p:sp>
      <p:pic>
        <p:nvPicPr>
          <p:cNvPr id="23" name="Picture 22" descr="Email - Free communications icons">
            <a:extLst>
              <a:ext uri="{FF2B5EF4-FFF2-40B4-BE49-F238E27FC236}">
                <a16:creationId xmlns:a16="http://schemas.microsoft.com/office/drawing/2014/main" id="{BF2E3268-A6CC-C535-3386-26ADF77F1C1C}"/>
              </a:ext>
            </a:extLst>
          </p:cNvPr>
          <p:cNvPicPr>
            <a:picLocks noChangeAspect="1"/>
          </p:cNvPicPr>
          <p:nvPr/>
        </p:nvPicPr>
        <p:blipFill>
          <a:blip r:embed="rId13"/>
          <a:stretch>
            <a:fillRect/>
          </a:stretch>
        </p:blipFill>
        <p:spPr>
          <a:xfrm>
            <a:off x="324769" y="3919967"/>
            <a:ext cx="398614" cy="398614"/>
          </a:xfrm>
          <a:prstGeom prst="rect">
            <a:avLst/>
          </a:prstGeom>
        </p:spPr>
      </p:pic>
      <p:pic>
        <p:nvPicPr>
          <p:cNvPr id="30" name="Google Shape;523;p41" descr="The image depicts a simple, stylized upward arrow symbol, characterized by a single, thin, blue line.&#10;&#10;AI-generated content may be incorrect.">
            <a:extLst>
              <a:ext uri="{FF2B5EF4-FFF2-40B4-BE49-F238E27FC236}">
                <a16:creationId xmlns:a16="http://schemas.microsoft.com/office/drawing/2014/main" id="{92A8263E-7528-2D40-657E-DA74E190109D}"/>
              </a:ext>
            </a:extLst>
          </p:cNvPr>
          <p:cNvPicPr preferRelativeResize="0"/>
          <p:nvPr/>
        </p:nvPicPr>
        <p:blipFill>
          <a:blip r:embed="rId6">
            <a:alphaModFix/>
          </a:blip>
          <a:stretch>
            <a:fillRect/>
          </a:stretch>
        </p:blipFill>
        <p:spPr>
          <a:xfrm rot="3332269">
            <a:off x="3365337" y="2143070"/>
            <a:ext cx="741553" cy="753127"/>
          </a:xfrm>
          <a:prstGeom prst="rect">
            <a:avLst/>
          </a:prstGeom>
          <a:noFill/>
          <a:ln>
            <a:noFill/>
          </a:ln>
        </p:spPr>
      </p:pic>
      <p:sp>
        <p:nvSpPr>
          <p:cNvPr id="9" name="Rectangle 8">
            <a:extLst>
              <a:ext uri="{FF2B5EF4-FFF2-40B4-BE49-F238E27FC236}">
                <a16:creationId xmlns:a16="http://schemas.microsoft.com/office/drawing/2014/main" id="{EDA6EAC3-9D11-D51B-F1E9-4C6B96F81BD3}"/>
              </a:ext>
            </a:extLst>
          </p:cNvPr>
          <p:cNvSpPr/>
          <p:nvPr/>
        </p:nvSpPr>
        <p:spPr>
          <a:xfrm>
            <a:off x="3255693" y="4761256"/>
            <a:ext cx="4413870" cy="31711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1545454"/>
      </p:ext>
    </p:extLst>
  </p:cSld>
  <p:clrMapOvr>
    <a:masterClrMapping/>
  </p:clrMapOvr>
</p:sld>
</file>

<file path=ppt/theme/theme1.xml><?xml version="1.0" encoding="utf-8"?>
<a:theme xmlns:a="http://schemas.openxmlformats.org/drawingml/2006/main" name="Office Theme">
  <a:themeElements>
    <a:clrScheme name="ASBMR">
      <a:dk1>
        <a:srgbClr val="052641"/>
      </a:dk1>
      <a:lt1>
        <a:srgbClr val="FFFFFF"/>
      </a:lt1>
      <a:dk2>
        <a:srgbClr val="052541"/>
      </a:dk2>
      <a:lt2>
        <a:srgbClr val="E3DDD3"/>
      </a:lt2>
      <a:accent1>
        <a:srgbClr val="0D5981"/>
      </a:accent1>
      <a:accent2>
        <a:srgbClr val="EAA323"/>
      </a:accent2>
      <a:accent3>
        <a:srgbClr val="025D51"/>
      </a:accent3>
      <a:accent4>
        <a:srgbClr val="B85E28"/>
      </a:accent4>
      <a:accent5>
        <a:srgbClr val="052541"/>
      </a:accent5>
      <a:accent6>
        <a:srgbClr val="B5CFD1"/>
      </a:accent6>
      <a:hlink>
        <a:srgbClr val="0D5A80"/>
      </a:hlink>
      <a:folHlink>
        <a:srgbClr val="0D5A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SBMR_1772550-26_AM_PPT" id="{B4B443EB-F2E6-C348-9D08-B57E7EA1E0D7}" vid="{1B33C059-3F39-4641-8A1F-6A66EBF768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ASBMR_1772550-26_AM_PPT</Template>
  <TotalTime>1225</TotalTime>
  <Words>2904</Words>
  <Application>Microsoft Office PowerPoint</Application>
  <PresentationFormat>On-screen Show (16:9)</PresentationFormat>
  <Paragraphs>426</Paragraphs>
  <Slides>40</Slides>
  <Notes>39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Aptos</vt:lpstr>
      <vt:lpstr>Arial</vt:lpstr>
      <vt:lpstr>Caveat</vt:lpstr>
      <vt:lpstr>Maven Pro</vt:lpstr>
      <vt:lpstr>Nunito</vt:lpstr>
      <vt:lpstr>Symbol</vt:lpstr>
      <vt:lpstr>Times New Roman</vt:lpstr>
      <vt:lpstr>Office Theme</vt:lpstr>
      <vt:lpstr> Welcome to the  First-Time Attendee Webinar</vt:lpstr>
      <vt:lpstr>Your Hosts</vt:lpstr>
      <vt:lpstr>Is this your first conference? First time at ASBMR?</vt:lpstr>
      <vt:lpstr>ASBMR Annual Meeting</vt:lpstr>
      <vt:lpstr>Some terminology you should know!</vt:lpstr>
      <vt:lpstr>PowerPoint Presentation</vt:lpstr>
      <vt:lpstr>PowerPoint Presentation</vt:lpstr>
      <vt:lpstr>PowerPoint Presentation</vt:lpstr>
      <vt:lpstr>PowerPoint Presentation</vt:lpstr>
      <vt:lpstr>Prepare to Present</vt:lpstr>
      <vt:lpstr>Posters</vt:lpstr>
      <vt:lpstr>Rapid-Fire Presentations</vt:lpstr>
      <vt:lpstr>Oral Presentations</vt:lpstr>
      <vt:lpstr>Presentation Resources</vt:lpstr>
      <vt:lpstr>Getting Ready for ASBMR</vt:lpstr>
      <vt:lpstr>Read Abstracts</vt:lpstr>
      <vt:lpstr>Itinerary Builder</vt:lpstr>
      <vt:lpstr>“Pre-Networking”: Social Media</vt:lpstr>
      <vt:lpstr>Pack Your Bags</vt:lpstr>
      <vt:lpstr>Know Your Location</vt:lpstr>
      <vt:lpstr>Know your Location</vt:lpstr>
      <vt:lpstr>Venue Floor Plan - Hynes Center 1st Floor  </vt:lpstr>
      <vt:lpstr>Venue Floor Plan - Hynes Center 2nd Floor  </vt:lpstr>
      <vt:lpstr>Venue Floor Plan - Hynes Center 3rd Floor  </vt:lpstr>
      <vt:lpstr>Networking</vt:lpstr>
      <vt:lpstr>Networking - You’ve Already Done it!</vt:lpstr>
      <vt:lpstr>Where to Network</vt:lpstr>
      <vt:lpstr>PowerPoint Presentation</vt:lpstr>
      <vt:lpstr>Networking: Mini and Micro Elevator Pitches</vt:lpstr>
      <vt:lpstr>Where to Network</vt:lpstr>
      <vt:lpstr>Networking vs. Connecting</vt:lpstr>
      <vt:lpstr>Balance: Active engagement/conference burnout</vt:lpstr>
      <vt:lpstr>Balance active engagement vs. conference burnout</vt:lpstr>
      <vt:lpstr>F(ear) O(f) M(issing) O(ut)</vt:lpstr>
      <vt:lpstr>Stay Healthy</vt:lpstr>
      <vt:lpstr>Early Stage Investigator (ESI) Highlights</vt:lpstr>
      <vt:lpstr>Reflect + Follow-up</vt:lpstr>
      <vt:lpstr>Reflect + Follow-up</vt:lpstr>
      <vt:lpstr>If you forget everything else, remember this…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Mattie Cieplak</dc:creator>
  <cp:lastModifiedBy>Amy Hoang</cp:lastModifiedBy>
  <cp:revision>45</cp:revision>
  <dcterms:created xsi:type="dcterms:W3CDTF">2026-01-14T21:47:34Z</dcterms:created>
  <dcterms:modified xsi:type="dcterms:W3CDTF">2026-09-15T20:27:45Z</dcterms:modified>
</cp:coreProperties>
</file>